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4" r:id="rId2"/>
    <p:sldId id="257" r:id="rId3"/>
    <p:sldId id="258" r:id="rId4"/>
    <p:sldId id="256" r:id="rId5"/>
    <p:sldId id="264" r:id="rId6"/>
    <p:sldId id="266" r:id="rId7"/>
    <p:sldId id="260" r:id="rId8"/>
    <p:sldId id="259" r:id="rId9"/>
    <p:sldId id="261" r:id="rId10"/>
    <p:sldId id="262" r:id="rId11"/>
    <p:sldId id="263" r:id="rId12"/>
    <p:sldId id="267" r:id="rId13"/>
    <p:sldId id="282" r:id="rId14"/>
    <p:sldId id="285" r:id="rId15"/>
    <p:sldId id="286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81" r:id="rId24"/>
    <p:sldId id="275" r:id="rId25"/>
    <p:sldId id="276" r:id="rId26"/>
    <p:sldId id="277" r:id="rId27"/>
    <p:sldId id="278" r:id="rId28"/>
    <p:sldId id="279" r:id="rId29"/>
    <p:sldId id="280" r:id="rId30"/>
    <p:sldId id="283" r:id="rId31"/>
  </p:sldIdLst>
  <p:sldSz cx="125999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4F3"/>
    <a:srgbClr val="C4DDF1"/>
    <a:srgbClr val="BDD7EF"/>
    <a:srgbClr val="DEECF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43"/>
  </p:normalViewPr>
  <p:slideViewPr>
    <p:cSldViewPr snapToGrid="0" showGuides="1">
      <p:cViewPr>
        <p:scale>
          <a:sx n="115" d="100"/>
          <a:sy n="115" d="100"/>
        </p:scale>
        <p:origin x="840" y="1016"/>
      </p:cViewPr>
      <p:guideLst>
        <p:guide orient="horz" pos="136"/>
        <p:guide pos="3832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wu/SW-Research/sw-research-code/libs/timeseries-models/benchmark_models/lstm_ad/examples/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765907047134"/>
          <c:y val="5.4711252747678803E-2"/>
          <c:w val="0.87087754699186304"/>
          <c:h val="0.8441185223797389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Sheet1!$C$2:$C$16</c:f>
              <c:numCache>
                <c:formatCode>General</c:formatCode>
                <c:ptCount val="15"/>
                <c:pt idx="0">
                  <c:v>0.68169708763064396</c:v>
                </c:pt>
                <c:pt idx="1">
                  <c:v>0.68312714687518294</c:v>
                </c:pt>
                <c:pt idx="2">
                  <c:v>0.68316326563435503</c:v>
                </c:pt>
                <c:pt idx="3">
                  <c:v>0.68316658530677998</c:v>
                </c:pt>
                <c:pt idx="4">
                  <c:v>0.68080640523205305</c:v>
                </c:pt>
                <c:pt idx="5">
                  <c:v>0.68352102580570895</c:v>
                </c:pt>
                <c:pt idx="6">
                  <c:v>0.68523304313880695</c:v>
                </c:pt>
                <c:pt idx="7">
                  <c:v>0.68096418133056902</c:v>
                </c:pt>
                <c:pt idx="8">
                  <c:v>0.68355870474416602</c:v>
                </c:pt>
                <c:pt idx="9">
                  <c:v>0.67926580055902097</c:v>
                </c:pt>
                <c:pt idx="10">
                  <c:v>0.68183035878550302</c:v>
                </c:pt>
                <c:pt idx="11">
                  <c:v>0.68302702809435001</c:v>
                </c:pt>
                <c:pt idx="12">
                  <c:v>0.68343883398917704</c:v>
                </c:pt>
                <c:pt idx="13">
                  <c:v>0.686803996397503</c:v>
                </c:pt>
                <c:pt idx="14">
                  <c:v>0.68596757023418597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3A-3B44-B353-47EC57ADA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3370143"/>
        <c:axId val="943606287"/>
      </c:lineChart>
      <c:catAx>
        <c:axId val="9433701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943606287"/>
        <c:crosses val="autoZero"/>
        <c:auto val="1"/>
        <c:lblAlgn val="ctr"/>
        <c:lblOffset val="100"/>
        <c:noMultiLvlLbl val="0"/>
      </c:catAx>
      <c:valAx>
        <c:axId val="943606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94337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D2827-2C1D-4ED5-8ECA-759DB0ED9B26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3975" y="1143000"/>
            <a:ext cx="675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6E8B8-92E3-48A0-915B-294FD894C3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47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975" y="1143000"/>
            <a:ext cx="67500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五折交叉验证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五折交叉验证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6E8B8-92E3-48A0-915B-294FD894C39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999" y="942577"/>
            <a:ext cx="9449991" cy="2005142"/>
          </a:xfrm>
        </p:spPr>
        <p:txBody>
          <a:bodyPr anchor="b"/>
          <a:lstStyle>
            <a:lvl1pPr algn="ctr"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3025045"/>
            <a:ext cx="9449991" cy="1390533"/>
          </a:xfrm>
        </p:spPr>
        <p:txBody>
          <a:bodyPr/>
          <a:lstStyle>
            <a:lvl1pPr marL="0" indent="0" algn="ctr">
              <a:buNone/>
              <a:defRPr sz="2015"/>
            </a:lvl1pPr>
            <a:lvl2pPr marL="384175" indent="0" algn="ctr">
              <a:buNone/>
              <a:defRPr sz="1680"/>
            </a:lvl2pPr>
            <a:lvl3pPr marL="767715" indent="0" algn="ctr">
              <a:buNone/>
              <a:defRPr sz="1510"/>
            </a:lvl3pPr>
            <a:lvl4pPr marL="1151890" indent="0" algn="ctr">
              <a:buNone/>
              <a:defRPr sz="1345"/>
            </a:lvl4pPr>
            <a:lvl5pPr marL="1536065" indent="0" algn="ctr">
              <a:buNone/>
              <a:defRPr sz="1345"/>
            </a:lvl5pPr>
            <a:lvl6pPr marL="1919605" indent="0" algn="ctr">
              <a:buNone/>
              <a:defRPr sz="1345"/>
            </a:lvl6pPr>
            <a:lvl7pPr marL="2303780" indent="0" algn="ctr">
              <a:buNone/>
              <a:defRPr sz="1345"/>
            </a:lvl7pPr>
            <a:lvl8pPr marL="2687955" indent="0" algn="ctr">
              <a:buNone/>
              <a:defRPr sz="1345"/>
            </a:lvl8pPr>
            <a:lvl9pPr marL="3071495" indent="0" algn="ctr">
              <a:buNone/>
              <a:defRPr sz="13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83963"/>
            <a:ext cx="4063824" cy="1343872"/>
          </a:xfrm>
        </p:spPr>
        <p:txBody>
          <a:bodyPr anchor="b"/>
          <a:lstStyle>
            <a:lvl1pPr>
              <a:defRPr sz="2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829255"/>
            <a:ext cx="6378744" cy="4092942"/>
          </a:xfrm>
        </p:spPr>
        <p:txBody>
          <a:bodyPr anchor="t"/>
          <a:lstStyle>
            <a:lvl1pPr marL="0" indent="0">
              <a:buNone/>
              <a:defRPr sz="2685"/>
            </a:lvl1pPr>
            <a:lvl2pPr marL="384175" indent="0">
              <a:buNone/>
              <a:defRPr sz="2350"/>
            </a:lvl2pPr>
            <a:lvl3pPr marL="767715" indent="0">
              <a:buNone/>
              <a:defRPr sz="2015"/>
            </a:lvl3pPr>
            <a:lvl4pPr marL="1151890" indent="0">
              <a:buNone/>
              <a:defRPr sz="1680"/>
            </a:lvl4pPr>
            <a:lvl5pPr marL="1536065" indent="0">
              <a:buNone/>
              <a:defRPr sz="1680"/>
            </a:lvl5pPr>
            <a:lvl6pPr marL="1919605" indent="0">
              <a:buNone/>
              <a:defRPr sz="1680"/>
            </a:lvl6pPr>
            <a:lvl7pPr marL="2303780" indent="0">
              <a:buNone/>
              <a:defRPr sz="1680"/>
            </a:lvl7pPr>
            <a:lvl8pPr marL="2687955" indent="0">
              <a:buNone/>
              <a:defRPr sz="1680"/>
            </a:lvl8pPr>
            <a:lvl9pPr marL="3071495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727835"/>
            <a:ext cx="4063824" cy="3201028"/>
          </a:xfrm>
        </p:spPr>
        <p:txBody>
          <a:bodyPr/>
          <a:lstStyle>
            <a:lvl1pPr marL="0" indent="0">
              <a:buNone/>
              <a:defRPr sz="1345"/>
            </a:lvl1pPr>
            <a:lvl2pPr marL="384175" indent="0">
              <a:buNone/>
              <a:defRPr sz="1175"/>
            </a:lvl2pPr>
            <a:lvl3pPr marL="767715" indent="0">
              <a:buNone/>
              <a:defRPr sz="1010"/>
            </a:lvl3pPr>
            <a:lvl4pPr marL="1151890" indent="0">
              <a:buNone/>
              <a:defRPr sz="840"/>
            </a:lvl4pPr>
            <a:lvl5pPr marL="1536065" indent="0">
              <a:buNone/>
              <a:defRPr sz="840"/>
            </a:lvl5pPr>
            <a:lvl6pPr marL="1919605" indent="0">
              <a:buNone/>
              <a:defRPr sz="840"/>
            </a:lvl6pPr>
            <a:lvl7pPr marL="2303780" indent="0">
              <a:buNone/>
              <a:defRPr sz="840"/>
            </a:lvl7pPr>
            <a:lvl8pPr marL="2687955" indent="0">
              <a:buNone/>
              <a:defRPr sz="840"/>
            </a:lvl8pPr>
            <a:lvl9pPr marL="3071495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306637"/>
            <a:ext cx="2716872" cy="48808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49" y="306637"/>
            <a:ext cx="7993117" cy="48808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599988" cy="39624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1435864"/>
            <a:ext cx="10867490" cy="2395771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3854300"/>
            <a:ext cx="10867490" cy="1259879"/>
          </a:xfrm>
        </p:spPr>
        <p:txBody>
          <a:bodyPr/>
          <a:lstStyle>
            <a:lvl1pPr marL="0" indent="0">
              <a:buNone/>
              <a:defRPr sz="2015">
                <a:solidFill>
                  <a:schemeClr val="tx1">
                    <a:tint val="75000"/>
                  </a:schemeClr>
                </a:solidFill>
              </a:defRPr>
            </a:lvl1pPr>
            <a:lvl2pPr marL="38417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71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151890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4pPr>
            <a:lvl5pPr marL="153606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5pPr>
            <a:lvl6pPr marL="191960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6pPr>
            <a:lvl7pPr marL="2303780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7pPr>
            <a:lvl8pPr marL="268795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8pPr>
            <a:lvl9pPr marL="307149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1533187"/>
            <a:ext cx="5354995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1533187"/>
            <a:ext cx="5354995" cy="3654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306638"/>
            <a:ext cx="10867490" cy="11132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1" y="1411865"/>
            <a:ext cx="5330385" cy="691934"/>
          </a:xfrm>
        </p:spPr>
        <p:txBody>
          <a:bodyPr anchor="b"/>
          <a:lstStyle>
            <a:lvl1pPr marL="0" indent="0">
              <a:buNone/>
              <a:defRPr sz="2015" b="1"/>
            </a:lvl1pPr>
            <a:lvl2pPr marL="384175" indent="0">
              <a:buNone/>
              <a:defRPr sz="1680" b="1"/>
            </a:lvl2pPr>
            <a:lvl3pPr marL="767715" indent="0">
              <a:buNone/>
              <a:defRPr sz="1510" b="1"/>
            </a:lvl3pPr>
            <a:lvl4pPr marL="1151890" indent="0">
              <a:buNone/>
              <a:defRPr sz="1345" b="1"/>
            </a:lvl4pPr>
            <a:lvl5pPr marL="1536065" indent="0">
              <a:buNone/>
              <a:defRPr sz="1345" b="1"/>
            </a:lvl5pPr>
            <a:lvl6pPr marL="1919605" indent="0">
              <a:buNone/>
              <a:defRPr sz="1345" b="1"/>
            </a:lvl6pPr>
            <a:lvl7pPr marL="2303780" indent="0">
              <a:buNone/>
              <a:defRPr sz="1345" b="1"/>
            </a:lvl7pPr>
            <a:lvl8pPr marL="2687955" indent="0">
              <a:buNone/>
              <a:defRPr sz="1345" b="1"/>
            </a:lvl8pPr>
            <a:lvl9pPr marL="3071495" indent="0">
              <a:buNone/>
              <a:defRPr sz="13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1" y="2103799"/>
            <a:ext cx="5330385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4" y="1411865"/>
            <a:ext cx="5356636" cy="691934"/>
          </a:xfrm>
        </p:spPr>
        <p:txBody>
          <a:bodyPr anchor="b"/>
          <a:lstStyle>
            <a:lvl1pPr marL="0" indent="0">
              <a:buNone/>
              <a:defRPr sz="2015" b="1"/>
            </a:lvl1pPr>
            <a:lvl2pPr marL="384175" indent="0">
              <a:buNone/>
              <a:defRPr sz="1680" b="1"/>
            </a:lvl2pPr>
            <a:lvl3pPr marL="767715" indent="0">
              <a:buNone/>
              <a:defRPr sz="1510" b="1"/>
            </a:lvl3pPr>
            <a:lvl4pPr marL="1151890" indent="0">
              <a:buNone/>
              <a:defRPr sz="1345" b="1"/>
            </a:lvl4pPr>
            <a:lvl5pPr marL="1536065" indent="0">
              <a:buNone/>
              <a:defRPr sz="1345" b="1"/>
            </a:lvl5pPr>
            <a:lvl6pPr marL="1919605" indent="0">
              <a:buNone/>
              <a:defRPr sz="1345" b="1"/>
            </a:lvl6pPr>
            <a:lvl7pPr marL="2303780" indent="0">
              <a:buNone/>
              <a:defRPr sz="1345" b="1"/>
            </a:lvl7pPr>
            <a:lvl8pPr marL="2687955" indent="0">
              <a:buNone/>
              <a:defRPr sz="1345" b="1"/>
            </a:lvl8pPr>
            <a:lvl9pPr marL="3071495" indent="0">
              <a:buNone/>
              <a:defRPr sz="13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4" y="2103799"/>
            <a:ext cx="5356636" cy="309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83963"/>
            <a:ext cx="4063824" cy="1343872"/>
          </a:xfrm>
        </p:spPr>
        <p:txBody>
          <a:bodyPr anchor="b"/>
          <a:lstStyle>
            <a:lvl1pPr>
              <a:defRPr sz="2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829255"/>
            <a:ext cx="6378744" cy="4092942"/>
          </a:xfrm>
        </p:spPr>
        <p:txBody>
          <a:bodyPr/>
          <a:lstStyle>
            <a:lvl1pPr>
              <a:defRPr sz="2685"/>
            </a:lvl1pPr>
            <a:lvl2pPr>
              <a:defRPr sz="2350"/>
            </a:lvl2pPr>
            <a:lvl3pPr>
              <a:defRPr sz="2015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727835"/>
            <a:ext cx="4063824" cy="3201028"/>
          </a:xfrm>
        </p:spPr>
        <p:txBody>
          <a:bodyPr/>
          <a:lstStyle>
            <a:lvl1pPr marL="0" indent="0">
              <a:buNone/>
              <a:defRPr sz="1345"/>
            </a:lvl1pPr>
            <a:lvl2pPr marL="384175" indent="0">
              <a:buNone/>
              <a:defRPr sz="1175"/>
            </a:lvl2pPr>
            <a:lvl3pPr marL="767715" indent="0">
              <a:buNone/>
              <a:defRPr sz="1010"/>
            </a:lvl3pPr>
            <a:lvl4pPr marL="1151890" indent="0">
              <a:buNone/>
              <a:defRPr sz="840"/>
            </a:lvl4pPr>
            <a:lvl5pPr marL="1536065" indent="0">
              <a:buNone/>
              <a:defRPr sz="840"/>
            </a:lvl5pPr>
            <a:lvl6pPr marL="1919605" indent="0">
              <a:buNone/>
              <a:defRPr sz="840"/>
            </a:lvl6pPr>
            <a:lvl7pPr marL="2303780" indent="0">
              <a:buNone/>
              <a:defRPr sz="840"/>
            </a:lvl7pPr>
            <a:lvl8pPr marL="2687955" indent="0">
              <a:buNone/>
              <a:defRPr sz="840"/>
            </a:lvl8pPr>
            <a:lvl9pPr marL="3071495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306638"/>
            <a:ext cx="1086749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1533187"/>
            <a:ext cx="1086749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5338158"/>
            <a:ext cx="283499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8F45-8D40-405A-9DC7-5FE3BCE545D7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5338158"/>
            <a:ext cx="425249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5338158"/>
            <a:ext cx="283499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6056D-B333-4832-B213-5396B097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767715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770" indent="-191770" algn="l" defTabSz="767715" rtl="0" eaLnBrk="1" latinLnBrk="0" hangingPunct="1">
        <a:lnSpc>
          <a:spcPct val="90000"/>
        </a:lnSpc>
        <a:spcBef>
          <a:spcPts val="840"/>
        </a:spcBef>
        <a:buFont typeface="Arial" panose="020B0604020202090204" pitchFamily="34" charset="0"/>
        <a:buChar char="•"/>
        <a:defRPr sz="2350" kern="1200">
          <a:solidFill>
            <a:schemeClr val="tx1"/>
          </a:solidFill>
          <a:latin typeface="+mn-lt"/>
          <a:ea typeface="+mn-ea"/>
          <a:cs typeface="+mn-cs"/>
        </a:defRPr>
      </a:lvl1pPr>
      <a:lvl2pPr marL="575945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66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5pPr>
      <a:lvl6pPr marL="211201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5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25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0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2pPr>
      <a:lvl3pPr marL="76771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9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4pPr>
      <a:lvl5pPr marL="153606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0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8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68795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10.png"/><Relationship Id="rId10" Type="http://schemas.openxmlformats.org/officeDocument/2006/relationships/image" Target="../media/image80.png"/><Relationship Id="rId4" Type="http://schemas.openxmlformats.org/officeDocument/2006/relationships/image" Target="../media/image12.png"/><Relationship Id="rId9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0" Type="http://schemas.openxmlformats.org/officeDocument/2006/relationships/image" Target="../media/image97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10" Type="http://schemas.openxmlformats.org/officeDocument/2006/relationships/image" Target="../media/image107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jpeg"/><Relationship Id="rId11" Type="http://schemas.openxmlformats.org/officeDocument/2006/relationships/image" Target="../media/image132.jpeg"/><Relationship Id="rId5" Type="http://schemas.openxmlformats.org/officeDocument/2006/relationships/image" Target="../media/image126.jpeg"/><Relationship Id="rId10" Type="http://schemas.openxmlformats.org/officeDocument/2006/relationships/image" Target="../media/image131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10" Type="http://schemas.openxmlformats.org/officeDocument/2006/relationships/image" Target="../media/image141.jpeg"/><Relationship Id="rId4" Type="http://schemas.openxmlformats.org/officeDocument/2006/relationships/image" Target="../media/image135.jpeg"/><Relationship Id="rId9" Type="http://schemas.openxmlformats.org/officeDocument/2006/relationships/image" Target="../media/image14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.emf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0.png"/><Relationship Id="rId10" Type="http://schemas.openxmlformats.org/officeDocument/2006/relationships/image" Target="../media/image6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60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1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1310" y="51435"/>
            <a:ext cx="2052955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① </a:t>
            </a:r>
            <a:r>
              <a:rPr lang="en-US" altLang="zh-CN" sz="1400" b="1" dirty="0">
                <a:latin typeface="Times New Roman" panose="02020603050405020304" pitchFamily="18" charset="0"/>
              </a:rPr>
              <a:t>Data Processing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0" y="5209750"/>
            <a:ext cx="2018501" cy="306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② </a:t>
            </a:r>
            <a:r>
              <a:rPr lang="en-US" altLang="zh-CN" sz="1400" b="1" dirty="0">
                <a:latin typeface="Times New Roman" panose="02020603050405020304" pitchFamily="18" charset="0"/>
              </a:rPr>
              <a:t>Data Sampling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2842" y="52190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59950" y="51435"/>
            <a:ext cx="2590800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④ </a:t>
            </a:r>
            <a:r>
              <a:rPr lang="en-US" altLang="zh-CN" sz="1400" b="1" dirty="0">
                <a:latin typeface="Times New Roman" panose="02020603050405020304" pitchFamily="18" charset="0"/>
              </a:rPr>
              <a:t>Heuristic Method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232" y="676698"/>
            <a:ext cx="13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Sliding Window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2747" y="1052429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1768860" y="830587"/>
            <a:ext cx="608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4579" y="1051015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86075" y="1806550"/>
            <a:ext cx="4426165" cy="976269"/>
            <a:chOff x="1104900" y="1933624"/>
            <a:chExt cx="4426165" cy="976269"/>
          </a:xfrm>
        </p:grpSpPr>
        <p:sp>
          <p:nvSpPr>
            <p:cNvPr id="15" name="文本框 14"/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83108" y="3316748"/>
            <a:ext cx="4429119" cy="972476"/>
            <a:chOff x="1089923" y="3190237"/>
            <a:chExt cx="4429119" cy="972476"/>
          </a:xfrm>
        </p:grpSpPr>
        <p:sp>
          <p:nvSpPr>
            <p:cNvPr id="20" name="文本框 19"/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101325" y="3506163"/>
              <a:ext cx="441771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875311" y="1818492"/>
            <a:ext cx="1463893" cy="964327"/>
            <a:chOff x="5594136" y="1945566"/>
            <a:chExt cx="1463893" cy="964327"/>
          </a:xfrm>
        </p:grpSpPr>
        <p:sp>
          <p:nvSpPr>
            <p:cNvPr id="18" name="文本框 17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/>
          <p:cNvSpPr/>
          <p:nvPr/>
        </p:nvSpPr>
        <p:spPr>
          <a:xfrm>
            <a:off x="2876811" y="1711618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/>
          <p:cNvSpPr/>
          <p:nvPr/>
        </p:nvSpPr>
        <p:spPr>
          <a:xfrm>
            <a:off x="2876811" y="301392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28927" y="575410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31233" y="3228740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864356" y="3328614"/>
            <a:ext cx="1463893" cy="964327"/>
            <a:chOff x="5594136" y="1945566"/>
            <a:chExt cx="1463893" cy="964327"/>
          </a:xfrm>
        </p:grpSpPr>
        <p:sp>
          <p:nvSpPr>
            <p:cNvPr id="82" name="文本框 81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605083" y="2253343"/>
              <a:ext cx="1452946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843771" y="1038344"/>
            <a:ext cx="0" cy="32508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383217" y="4417854"/>
            <a:ext cx="5964917" cy="686101"/>
            <a:chOff x="61913" y="5007169"/>
            <a:chExt cx="5964917" cy="686101"/>
          </a:xfrm>
        </p:grpSpPr>
        <p:sp>
          <p:nvSpPr>
            <p:cNvPr id="19" name="文本框 18"/>
            <p:cNvSpPr txBox="1"/>
            <p:nvPr/>
          </p:nvSpPr>
          <p:spPr>
            <a:xfrm>
              <a:off x="2307105" y="5292268"/>
              <a:ext cx="2079415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978" y="5292269"/>
              <a:ext cx="212910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45635" y="5292267"/>
              <a:ext cx="154721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/>
          <p:cNvCxnSpPr>
            <a:stCxn id="102" idx="1"/>
          </p:cNvCxnSpPr>
          <p:nvPr/>
        </p:nvCxnSpPr>
        <p:spPr>
          <a:xfrm rot="10800000" flipH="1">
            <a:off x="383217" y="3129913"/>
            <a:ext cx="2388564" cy="1630992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/>
          <p:cNvSpPr/>
          <p:nvPr/>
        </p:nvSpPr>
        <p:spPr>
          <a:xfrm rot="16200000">
            <a:off x="6456564" y="37896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: 圆角 107"/>
              <p:cNvSpPr/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Sample Size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endParaRPr lang="zh-CN" altLang="en-US" sz="14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矩形: 圆角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blipFill>
                <a:blip r:embed="rId3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箭头: 下 122"/>
          <p:cNvSpPr/>
          <p:nvPr/>
        </p:nvSpPr>
        <p:spPr>
          <a:xfrm rot="16200000">
            <a:off x="9478017" y="1286899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752839" y="575410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6797574" y="4056111"/>
            <a:ext cx="2607866" cy="1096323"/>
            <a:chOff x="3549175" y="6708404"/>
            <a:chExt cx="2607866" cy="1096323"/>
          </a:xfrm>
        </p:grpSpPr>
        <p:sp>
          <p:nvSpPr>
            <p:cNvPr id="129" name="文本框 128"/>
            <p:cNvSpPr txBox="1"/>
            <p:nvPr/>
          </p:nvSpPr>
          <p:spPr>
            <a:xfrm>
              <a:off x="4538321" y="7359262"/>
              <a:ext cx="971550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LSTM-AD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3585475" y="6993502"/>
              <a:ext cx="518795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LOF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446660" y="6993502"/>
              <a:ext cx="662305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UTS</a:t>
              </a: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-AD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225555" y="6993502"/>
              <a:ext cx="42164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768480" y="6993502"/>
              <a:ext cx="556895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CNN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593441" y="7359262"/>
              <a:ext cx="883920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570831" y="7359262"/>
              <a:ext cx="53975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/>
          <p:cNvSpPr/>
          <p:nvPr/>
        </p:nvSpPr>
        <p:spPr>
          <a:xfrm rot="10800000">
            <a:off x="7942919" y="3560113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842038" y="763761"/>
            <a:ext cx="2196074" cy="563714"/>
            <a:chOff x="6115328" y="3644363"/>
            <a:chExt cx="2196074" cy="56371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/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流程图: 决策 147"/>
              <p:cNvSpPr/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8" name="流程图: 决策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9760190" y="563137"/>
            <a:ext cx="259087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/>
          <p:cNvCxnSpPr>
            <a:stCxn id="148" idx="3"/>
            <a:endCxn id="7" idx="3"/>
          </p:cNvCxnSpPr>
          <p:nvPr/>
        </p:nvCxnSpPr>
        <p:spPr>
          <a:xfrm flipH="1">
            <a:off x="2349500" y="3529965"/>
            <a:ext cx="9739630" cy="1833245"/>
          </a:xfrm>
          <a:prstGeom prst="bentConnector3">
            <a:avLst>
              <a:gd name="adj1" fmla="val -24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/>
          <p:cNvSpPr/>
          <p:nvPr/>
        </p:nvSpPr>
        <p:spPr>
          <a:xfrm>
            <a:off x="6300099" y="5273050"/>
            <a:ext cx="252029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Increase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Size</a:t>
            </a:r>
            <a:endParaRPr lang="zh-CN" altLang="en-US" sz="1400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48" idx="2"/>
            <a:endCxn id="187" idx="0"/>
          </p:cNvCxnSpPr>
          <p:nvPr/>
        </p:nvCxnSpPr>
        <p:spPr>
          <a:xfrm>
            <a:off x="11080498" y="3807561"/>
            <a:ext cx="8517" cy="24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9924898" y="675461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75" name="直接箭头连接符 174"/>
          <p:cNvCxnSpPr>
            <a:stCxn id="141" idx="2"/>
            <a:endCxn id="148" idx="0"/>
          </p:cNvCxnSpPr>
          <p:nvPr/>
        </p:nvCxnSpPr>
        <p:spPr>
          <a:xfrm>
            <a:off x="11070359" y="2715676"/>
            <a:ext cx="10139" cy="536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889352" y="714197"/>
            <a:ext cx="2049478" cy="1928334"/>
            <a:chOff x="10086375" y="661738"/>
            <a:chExt cx="2049478" cy="1928334"/>
          </a:xfrm>
        </p:grpSpPr>
        <p:grpSp>
          <p:nvGrpSpPr>
            <p:cNvPr id="138" name="组合 137"/>
            <p:cNvGrpSpPr/>
            <p:nvPr/>
          </p:nvGrpSpPr>
          <p:grpSpPr>
            <a:xfrm>
              <a:off x="10086375" y="913688"/>
              <a:ext cx="2049478" cy="1676384"/>
              <a:chOff x="6636174" y="1502557"/>
              <a:chExt cx="2049478" cy="1676384"/>
            </a:xfrm>
          </p:grpSpPr>
          <p:cxnSp>
            <p:nvCxnSpPr>
              <p:cNvPr id="96" name="直接箭头连接符 95"/>
              <p:cNvCxnSpPr/>
              <p:nvPr/>
            </p:nvCxnSpPr>
            <p:spPr>
              <a:xfrm>
                <a:off x="6956484" y="2743246"/>
                <a:ext cx="153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/>
              <p:nvPr/>
            </p:nvCxnSpPr>
            <p:spPr>
              <a:xfrm flipV="1">
                <a:off x="7014688" y="1502557"/>
                <a:ext cx="0" cy="14894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矩形: 圆角 108"/>
              <p:cNvSpPr/>
              <p:nvPr/>
            </p:nvSpPr>
            <p:spPr>
              <a:xfrm>
                <a:off x="6895545" y="2895722"/>
                <a:ext cx="1790107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Number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of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sliding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windows</a:t>
                </a:r>
                <a:endParaRPr lang="zh-CN" altLang="en-US" sz="9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6636174" y="1569421"/>
                <a:ext cx="515208" cy="11671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Accuracy</a:t>
                </a:r>
                <a:endParaRPr lang="zh-CN" altLang="en-US" sz="9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8154485" y="1791404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690893" y="1996263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7208012" y="2254323"/>
                <a:ext cx="316116" cy="700310"/>
                <a:chOff x="7208012" y="2134249"/>
                <a:chExt cx="316116" cy="700310"/>
              </a:xfrm>
            </p:grpSpPr>
            <p:sp>
              <p:nvSpPr>
                <p:cNvPr id="99" name="矩形 98"/>
                <p:cNvSpPr/>
                <p:nvPr/>
              </p:nvSpPr>
              <p:spPr>
                <a:xfrm>
                  <a:off x="7251559" y="2134249"/>
                  <a:ext cx="196627" cy="4768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矩形: 圆角 117"/>
                    <p:cNvSpPr/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zh-CN" altLang="en-US" sz="1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18" name="矩形: 圆角 1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l="-19231" r="-384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6" name="右大括号 165"/>
            <p:cNvSpPr/>
            <p:nvPr/>
          </p:nvSpPr>
          <p:spPr>
            <a:xfrm rot="10800000">
              <a:off x="11537358" y="1202534"/>
              <a:ext cx="67327" cy="45103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本框 166"/>
                <p:cNvSpPr txBox="1"/>
                <p:nvPr/>
              </p:nvSpPr>
              <p:spPr>
                <a:xfrm>
                  <a:off x="11136283" y="1158859"/>
                  <a:ext cx="35214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𝐴𝑐𝑐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7" name="文本框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6283" y="1158859"/>
                  <a:ext cx="352148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4286" r="-28571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矩形: 圆角 175"/>
                <p:cNvSpPr/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Calculate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𝑐𝑐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76" name="矩形: 圆角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blipFill>
                  <a:blip r:embed="rId7"/>
                  <a:stretch>
                    <a:fillRect t="-3846" b="-153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77" name="表格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87067"/>
              </p:ext>
            </p:extLst>
          </p:nvPr>
        </p:nvGraphicFramePr>
        <p:xfrm>
          <a:off x="6837287" y="1474630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ROC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矩形: 圆角 159"/>
              <p:cNvSpPr/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0" name="矩形: 圆角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blipFill>
                <a:blip r:embed="rId8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/>
          <p:cNvGrpSpPr/>
          <p:nvPr/>
        </p:nvGrpSpPr>
        <p:grpSpPr>
          <a:xfrm>
            <a:off x="10120053" y="4055446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矩形: 圆角 149"/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0" name="矩形: 圆角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矩形: 圆角 182"/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83" name="矩形: 圆角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/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/>
          <p:cNvSpPr txBox="1"/>
          <p:nvPr/>
        </p:nvSpPr>
        <p:spPr>
          <a:xfrm>
            <a:off x="11030043" y="3744056"/>
            <a:ext cx="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1861329" y="3239359"/>
            <a:ext cx="41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/>
          <p:cNvSpPr>
            <a:spLocks noChangeAspect="1"/>
          </p:cNvSpPr>
          <p:nvPr/>
        </p:nvSpPr>
        <p:spPr>
          <a:xfrm>
            <a:off x="8809323" y="3649796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8" y="1038164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6" name="Picture 155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920070" y="2167129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8" name="Picture 157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598589" y="2165913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9" name="Picture 15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68881" y="2153639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1" name="Picture 160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820808" y="2153639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2" name="Picture 161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2026802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3" name="Picture 162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-1249" r="74960" b="1249"/>
          <a:stretch>
            <a:fillRect/>
          </a:stretch>
        </p:blipFill>
        <p:spPr>
          <a:xfrm>
            <a:off x="1232795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4" name="Picture 163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38788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8" name="Picture 167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37752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9" name="Picture 16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1641737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0" name="Picture 169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845722" y="3667270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1" name="Picture 170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48824" y="3667270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2" name="Picture 171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923913" y="3667270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3" name="Picture 172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602432" y="3667270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3" name="文本框 21"/>
          <p:cNvSpPr txBox="1"/>
          <p:nvPr/>
        </p:nvSpPr>
        <p:spPr>
          <a:xfrm rot="5400000">
            <a:off x="11419258" y="1555776"/>
            <a:ext cx="118748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Scaling laws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矩形: 圆角 117"/>
              <p:cNvSpPr/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" name="矩形: 圆角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blipFill>
                <a:blip r:embed="rId12"/>
                <a:stretch>
                  <a:fillRect l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FB9EB7-7B73-4244-AF30-85D2E2787D50}"/>
              </a:ext>
            </a:extLst>
          </p:cNvPr>
          <p:cNvCxnSpPr>
            <a:cxnSpLocks/>
          </p:cNvCxnSpPr>
          <p:nvPr/>
        </p:nvCxnSpPr>
        <p:spPr>
          <a:xfrm>
            <a:off x="10504737" y="1711971"/>
            <a:ext cx="1099553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矩形: 圆角 117"/>
              <p:cNvSpPr/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1" name="矩形: 圆角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blipFill>
                <a:blip r:embed="rId13"/>
                <a:stretch>
                  <a:fillRect l="-19231" r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2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>
            <a:endCxn id="13" idx="0"/>
          </p:cNvCxnSpPr>
          <p:nvPr/>
        </p:nvCxnSpPr>
        <p:spPr>
          <a:xfrm>
            <a:off x="3848227" y="1560850"/>
            <a:ext cx="6350" cy="17019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16" idx="0"/>
          </p:cNvCxnSpPr>
          <p:nvPr/>
        </p:nvCxnSpPr>
        <p:spPr>
          <a:xfrm>
            <a:off x="3854577" y="1947040"/>
            <a:ext cx="0" cy="16739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134577" y="1347651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LSTM/Sigmoid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4577" y="964262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7" idx="2"/>
            <a:endCxn id="5" idx="0"/>
          </p:cNvCxnSpPr>
          <p:nvPr/>
        </p:nvCxnSpPr>
        <p:spPr>
          <a:xfrm>
            <a:off x="3854577" y="1180262"/>
            <a:ext cx="0" cy="167389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34577" y="1731040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LSTM/Sigmoid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4577" y="2114430"/>
            <a:ext cx="1440000" cy="21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Elbow Connector 17"/>
          <p:cNvCxnSpPr>
            <a:endCxn id="5" idx="3"/>
          </p:cNvCxnSpPr>
          <p:nvPr/>
        </p:nvCxnSpPr>
        <p:spPr>
          <a:xfrm flipV="1">
            <a:off x="3848227" y="1455651"/>
            <a:ext cx="726350" cy="160478"/>
          </a:xfrm>
          <a:prstGeom prst="bentConnector3">
            <a:avLst>
              <a:gd name="adj1" fmla="val 11967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3863283" y="1830299"/>
            <a:ext cx="702588" cy="184219"/>
          </a:xfrm>
          <a:prstGeom prst="bentConnector3">
            <a:avLst>
              <a:gd name="adj1" fmla="val 11898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0255" y="292894"/>
                <a:ext cx="1440000" cy="165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55" y="292894"/>
                <a:ext cx="1440000" cy="165600"/>
              </a:xfrm>
              <a:prstGeom prst="rect">
                <a:avLst/>
              </a:prstGeom>
              <a:blipFill rotWithShape="1">
                <a:blip r:embed="rId2"/>
                <a:stretch>
                  <a:fillRect l="-473" t="-14667" r="-421" b="-1455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2130255" y="639997"/>
            <a:ext cx="1440000" cy="16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Conv1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Elbow Connector 2"/>
          <p:cNvCxnSpPr>
            <a:stCxn id="11" idx="2"/>
            <a:endCxn id="31" idx="0"/>
          </p:cNvCxnSpPr>
          <p:nvPr/>
        </p:nvCxnSpPr>
        <p:spPr>
          <a:xfrm>
            <a:off x="2850255" y="458494"/>
            <a:ext cx="0" cy="181503"/>
          </a:xfrm>
          <a:prstGeom prst="straightConnector1">
            <a:avLst/>
          </a:prstGeom>
          <a:ln cap="rnd">
            <a:solidFill>
              <a:schemeClr val="accent5">
                <a:lumMod val="60000"/>
                <a:lumOff val="40000"/>
              </a:schemeClr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130255" y="983500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Polling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Elbow Connector 32"/>
          <p:cNvCxnSpPr>
            <a:stCxn id="31" idx="2"/>
            <a:endCxn id="32" idx="0"/>
          </p:cNvCxnSpPr>
          <p:nvPr/>
        </p:nvCxnSpPr>
        <p:spPr>
          <a:xfrm>
            <a:off x="2850255" y="801997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130255" y="1327588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Conv2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Elbow Connector 34"/>
          <p:cNvCxnSpPr>
            <a:stCxn id="32" idx="2"/>
            <a:endCxn id="34" idx="0"/>
          </p:cNvCxnSpPr>
          <p:nvPr/>
        </p:nvCxnSpPr>
        <p:spPr>
          <a:xfrm>
            <a:off x="2850255" y="1146085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30255" y="1671676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Polling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Elbow Connector 38"/>
          <p:cNvCxnSpPr>
            <a:stCxn id="34" idx="2"/>
            <a:endCxn id="38" idx="0"/>
          </p:cNvCxnSpPr>
          <p:nvPr/>
        </p:nvCxnSpPr>
        <p:spPr>
          <a:xfrm>
            <a:off x="2850255" y="1490173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130255" y="2015764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Dense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2" idx="0"/>
          </p:cNvCxnSpPr>
          <p:nvPr/>
        </p:nvCxnSpPr>
        <p:spPr>
          <a:xfrm>
            <a:off x="2850255" y="1834261"/>
            <a:ext cx="0" cy="1815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30255" y="2359849"/>
            <a:ext cx="1440000" cy="1625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Elbow Connector 47"/>
          <p:cNvCxnSpPr>
            <a:stCxn id="42" idx="2"/>
            <a:endCxn id="47" idx="0"/>
          </p:cNvCxnSpPr>
          <p:nvPr/>
        </p:nvCxnSpPr>
        <p:spPr>
          <a:xfrm>
            <a:off x="2850255" y="2178349"/>
            <a:ext cx="0" cy="1815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7538" y="0"/>
            <a:ext cx="9254415" cy="3429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解释：“一个窗口</a:t>
            </a:r>
            <a:r>
              <a:rPr lang="en-US" altLang="zh-CN" dirty="0">
                <a:solidFill>
                  <a:srgbClr val="FF0000"/>
                </a:solidFill>
              </a:rPr>
              <a:t>"</a:t>
            </a:r>
            <a:r>
              <a:rPr lang="zh-CN" altLang="en-US" dirty="0"/>
              <a:t>得到的模型精度与</a:t>
            </a:r>
            <a:r>
              <a:rPr lang="zh-CN" altLang="en-US" dirty="0">
                <a:solidFill>
                  <a:srgbClr val="FF0000"/>
                </a:solidFill>
              </a:rPr>
              <a:t>“全量窗口”</a:t>
            </a:r>
            <a:r>
              <a:rPr lang="zh-CN" altLang="en-US" dirty="0"/>
              <a:t>得到的模型精度可能</a:t>
            </a:r>
            <a:r>
              <a:rPr lang="zh-CN" altLang="en-US" dirty="0">
                <a:solidFill>
                  <a:srgbClr val="FF0000"/>
                </a:solidFill>
              </a:rPr>
              <a:t>相等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7538" y="408435"/>
            <a:ext cx="9254415" cy="11044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27538" y="428086"/>
            <a:ext cx="9187962" cy="2651507"/>
            <a:chOff x="527538" y="422316"/>
            <a:chExt cx="12072450" cy="32362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10852" b="17257"/>
            <a:stretch>
              <a:fillRect/>
            </a:stretch>
          </p:blipFill>
          <p:spPr>
            <a:xfrm>
              <a:off x="631974" y="707910"/>
              <a:ext cx="11968014" cy="9689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631974" y="422316"/>
              <a:ext cx="362409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/>
                <a:t>①原始单变量时间序列数据</a:t>
              </a:r>
              <a:r>
                <a:rPr lang="en-US" altLang="zh-CN" sz="1000" dirty="0"/>
                <a:t>(</a:t>
              </a:r>
              <a:r>
                <a:rPr lang="en-US" altLang="zh-CN" sz="1000" dirty="0" err="1"/>
                <a:t>UTS</a:t>
              </a:r>
              <a:r>
                <a:rPr lang="en-US" altLang="zh-CN" sz="1000" dirty="0"/>
                <a:t>)</a:t>
              </a:r>
              <a:endParaRPr lang="en-US" sz="10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74" y="2390291"/>
              <a:ext cx="11868411" cy="978868"/>
              <a:chOff x="631974" y="1934016"/>
              <a:chExt cx="11868411" cy="9788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6" t="11471" r="90177" b="17257"/>
              <a:stretch>
                <a:fillRect/>
              </a:stretch>
            </p:blipFill>
            <p:spPr>
              <a:xfrm>
                <a:off x="631974" y="1934016"/>
                <a:ext cx="763689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19" t="11471" r="81374" b="17257"/>
              <a:stretch>
                <a:fillRect/>
              </a:stretch>
            </p:blipFill>
            <p:spPr>
              <a:xfrm>
                <a:off x="1879601" y="1943983"/>
                <a:ext cx="763688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8" t="11471" r="74025" b="17257"/>
              <a:stretch>
                <a:fillRect/>
              </a:stretch>
            </p:blipFill>
            <p:spPr>
              <a:xfrm>
                <a:off x="2917705" y="1943983"/>
                <a:ext cx="763686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19" t="11471" r="66675" b="17257"/>
              <a:stretch>
                <a:fillRect/>
              </a:stretch>
            </p:blipFill>
            <p:spPr>
              <a:xfrm>
                <a:off x="3955807" y="1939925"/>
                <a:ext cx="763686" cy="968901"/>
              </a:xfrm>
              <a:prstGeom prst="rect">
                <a:avLst/>
              </a:prstGeom>
              <a:ln w="34925">
                <a:solidFill>
                  <a:srgbClr val="FF0000"/>
                </a:solidFill>
                <a:prstDash val="solid"/>
              </a:ln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97" t="11471" r="11597" b="17257"/>
              <a:stretch>
                <a:fillRect/>
              </a:stretch>
            </p:blipFill>
            <p:spPr>
              <a:xfrm>
                <a:off x="11736698" y="1943983"/>
                <a:ext cx="763687" cy="968901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ot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962638" y="223380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......</a:t>
                </a:r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25862" y="2042606"/>
              <a:ext cx="3742844" cy="30052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/>
                <a:t>②</a:t>
              </a:r>
              <a:r>
                <a:rPr lang="en-US" sz="1000" dirty="0" err="1"/>
                <a:t>将UTS转为</a:t>
              </a:r>
              <a:r>
                <a:rPr lang="zh-CN" altLang="en-US" sz="1000" dirty="0"/>
                <a:t>滑动窗口（</a:t>
              </a:r>
              <a:r>
                <a:rPr lang="en-US" sz="1000" dirty="0" err="1"/>
                <a:t>子序列</a:t>
              </a:r>
              <a:r>
                <a:rPr lang="zh-CN" altLang="en-US" sz="1000" dirty="0"/>
                <a:t>）</a:t>
              </a:r>
              <a:endParaRPr lang="en-US" sz="1000" dirty="0"/>
            </a:p>
          </p:txBody>
        </p:sp>
        <p:sp>
          <p:nvSpPr>
            <p:cNvPr id="36" name="Right Brace 35"/>
            <p:cNvSpPr/>
            <p:nvPr/>
          </p:nvSpPr>
          <p:spPr>
            <a:xfrm rot="5400000">
              <a:off x="976990" y="3024143"/>
              <a:ext cx="73651" cy="76368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 rot="5400000">
              <a:off x="2743670" y="3278744"/>
              <a:ext cx="73651" cy="27441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538" y="2036679"/>
              <a:ext cx="12072450" cy="1621932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6286023" y="1816363"/>
              <a:ext cx="429052" cy="220316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Down Arrow 56"/>
          <p:cNvSpPr/>
          <p:nvPr/>
        </p:nvSpPr>
        <p:spPr>
          <a:xfrm>
            <a:off x="1719735" y="3123469"/>
            <a:ext cx="338554" cy="2203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509580" y="3371402"/>
            <a:ext cx="7697160" cy="1759088"/>
            <a:chOff x="537714" y="3777716"/>
            <a:chExt cx="7697160" cy="1759088"/>
          </a:xfrm>
        </p:grpSpPr>
        <p:grpSp>
          <p:nvGrpSpPr>
            <p:cNvPr id="56" name="Group 55"/>
            <p:cNvGrpSpPr/>
            <p:nvPr/>
          </p:nvGrpSpPr>
          <p:grpSpPr>
            <a:xfrm>
              <a:off x="537714" y="3777716"/>
              <a:ext cx="7697160" cy="1759088"/>
              <a:chOff x="537714" y="3727590"/>
              <a:chExt cx="7697160" cy="1759088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31973" y="3830996"/>
                <a:ext cx="3005530" cy="2616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③</a:t>
                </a:r>
                <a:r>
                  <a:rPr lang="en-US" sz="1100" dirty="0" err="1"/>
                  <a:t>在</a:t>
                </a:r>
                <a:r>
                  <a:rPr lang="zh-CN" altLang="en-US" sz="1100" dirty="0"/>
                  <a:t> </a:t>
                </a:r>
                <a:r>
                  <a:rPr lang="en-US" sz="1100" b="1" dirty="0" err="1"/>
                  <a:t>滑动窗口</a:t>
                </a:r>
                <a:r>
                  <a:rPr lang="zh-CN" altLang="en-US" sz="1100" dirty="0"/>
                  <a:t> </a:t>
                </a:r>
                <a:r>
                  <a:rPr lang="en-US" sz="1100" dirty="0" err="1"/>
                  <a:t>中抽取</a:t>
                </a:r>
                <a:r>
                  <a:rPr lang="zh-CN" altLang="en-US" sz="1100" dirty="0"/>
                  <a:t> </a:t>
                </a:r>
                <a:r>
                  <a:rPr lang="zh-CN" altLang="en-US" sz="1100" b="1" u="sng" dirty="0"/>
                  <a:t>部分窗口 </a:t>
                </a:r>
                <a:r>
                  <a:rPr lang="en-US" sz="1100" dirty="0"/>
                  <a:t>训练模型</a:t>
                </a:r>
              </a:p>
            </p:txBody>
          </p:sp>
          <p:sp>
            <p:nvSpPr>
              <p:cNvPr id="46" name="Triangle 45"/>
              <p:cNvSpPr/>
              <p:nvPr/>
            </p:nvSpPr>
            <p:spPr>
              <a:xfrm>
                <a:off x="3965244" y="4263893"/>
                <a:ext cx="1021376" cy="787055"/>
              </a:xfrm>
              <a:prstGeom prst="triangl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算法LOF</a:t>
                </a:r>
              </a:p>
            </p:txBody>
          </p:sp>
          <p:cxnSp>
            <p:nvCxnSpPr>
              <p:cNvPr id="48" name="Straight Arrow Connector 47"/>
              <p:cNvCxnSpPr>
                <a:stCxn id="62" idx="3"/>
                <a:endCxn id="46" idx="1"/>
              </p:cNvCxnSpPr>
              <p:nvPr/>
            </p:nvCxnSpPr>
            <p:spPr>
              <a:xfrm flipV="1">
                <a:off x="2564680" y="4657421"/>
                <a:ext cx="1655908" cy="174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/>
              <p:cNvSpPr/>
              <p:nvPr/>
            </p:nvSpPr>
            <p:spPr>
              <a:xfrm>
                <a:off x="537714" y="3782712"/>
                <a:ext cx="3153853" cy="1671469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927631" y="449025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训练</a:t>
                </a:r>
              </a:p>
            </p:txBody>
          </p:sp>
          <p:sp>
            <p:nvSpPr>
              <p:cNvPr id="54" name="Right Arrow 53"/>
              <p:cNvSpPr/>
              <p:nvPr/>
            </p:nvSpPr>
            <p:spPr>
              <a:xfrm rot="10800000">
                <a:off x="4977915" y="4478154"/>
                <a:ext cx="606288" cy="39352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650485" y="3727590"/>
                <a:ext cx="2584389" cy="17590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/>
                  <a:t>在UTS规律的情况下</a:t>
                </a:r>
                <a:r>
                  <a:rPr lang="zh-CN" altLang="en-US" sz="1100" dirty="0"/>
                  <a:t>，抽取到的</a:t>
                </a:r>
                <a:r>
                  <a:rPr lang="zh-CN" altLang="en-US" sz="1100" dirty="0">
                    <a:solidFill>
                      <a:srgbClr val="FF0000"/>
                    </a:solidFill>
                  </a:rPr>
                  <a:t>第一个窗口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已经能够代表整个</a:t>
                </a:r>
                <a:r>
                  <a:rPr lang="en-US" altLang="zh-CN" sz="1100" b="1" dirty="0" err="1">
                    <a:solidFill>
                      <a:srgbClr val="FF0000"/>
                    </a:solidFill>
                  </a:rPr>
                  <a:t>UTS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正常的模式了</a:t>
                </a:r>
                <a:r>
                  <a:rPr lang="zh-CN" altLang="en-US" sz="1100" b="1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sz="1100" dirty="0"/>
                  <a:t>因此对于</a:t>
                </a:r>
                <a:r>
                  <a:rPr lang="zh-CN" altLang="en-US" sz="1100" u="sng" dirty="0"/>
                  <a:t>半监督和非监督算法</a:t>
                </a:r>
                <a:r>
                  <a:rPr lang="zh-CN" altLang="en-US" sz="1100" dirty="0"/>
                  <a:t>来说，</a:t>
                </a:r>
                <a:r>
                  <a:rPr lang="zh-CN" altLang="en-US" sz="1100" b="1" dirty="0">
                    <a:solidFill>
                      <a:srgbClr val="FF0000"/>
                    </a:solidFill>
                  </a:rPr>
                  <a:t>一个窗口得到的算法精度，也可能和全部窗口得到的算法精度相等。 </a:t>
                </a:r>
                <a:endParaRPr lang="en-US" sz="11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0" name="Rectangular Callout 59"/>
            <p:cNvSpPr/>
            <p:nvPr/>
          </p:nvSpPr>
          <p:spPr>
            <a:xfrm>
              <a:off x="985310" y="4380614"/>
              <a:ext cx="763689" cy="553293"/>
            </a:xfrm>
            <a:prstGeom prst="wedgeRectCallout">
              <a:avLst>
                <a:gd name="adj1" fmla="val 78977"/>
                <a:gd name="adj2" fmla="val 33371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刚好抽到第一个窗口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11471" r="90177" b="17257"/>
            <a:stretch>
              <a:fillRect/>
            </a:stretch>
          </p:blipFill>
          <p:spPr>
            <a:xfrm>
              <a:off x="1983460" y="4328132"/>
              <a:ext cx="581220" cy="793824"/>
            </a:xfrm>
            <a:prstGeom prst="rect">
              <a:avLst/>
            </a:prstGeom>
            <a:ln>
              <a:solidFill>
                <a:schemeClr val="accent1"/>
              </a:solidFill>
              <a:prstDash val="sysDot"/>
            </a:ln>
          </p:spPr>
        </p:pic>
      </p:grpSp>
      <p:sp>
        <p:nvSpPr>
          <p:cNvPr id="64" name="Rectangle 63"/>
          <p:cNvSpPr/>
          <p:nvPr/>
        </p:nvSpPr>
        <p:spPr>
          <a:xfrm>
            <a:off x="631973" y="2921235"/>
            <a:ext cx="581216" cy="9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窗口大小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58289" y="2934862"/>
            <a:ext cx="367807" cy="95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步长</a:t>
            </a:r>
          </a:p>
        </p:txBody>
      </p:sp>
      <p:sp>
        <p:nvSpPr>
          <p:cNvPr id="68" name="Rectangular Callout 67"/>
          <p:cNvSpPr/>
          <p:nvPr/>
        </p:nvSpPr>
        <p:spPr>
          <a:xfrm>
            <a:off x="2255382" y="5074368"/>
            <a:ext cx="1109823" cy="553293"/>
          </a:xfrm>
          <a:prstGeom prst="wedgeRectCallout">
            <a:avLst>
              <a:gd name="adj1" fmla="val -43751"/>
              <a:gd name="adj2" fmla="val -1112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这个窗口刚好可以代表这个UTS中的正常模式</a:t>
            </a:r>
            <a:endParaRPr lang="en-US" sz="900" dirty="0"/>
          </a:p>
        </p:txBody>
      </p:sp>
      <p:sp>
        <p:nvSpPr>
          <p:cNvPr id="69" name="Rounded Rectangular Callout 68"/>
          <p:cNvSpPr/>
          <p:nvPr/>
        </p:nvSpPr>
        <p:spPr>
          <a:xfrm>
            <a:off x="4467031" y="1965000"/>
            <a:ext cx="682052" cy="515571"/>
          </a:xfrm>
          <a:prstGeom prst="wedgeRoundRectCallout">
            <a:avLst>
              <a:gd name="adj1" fmla="val -155998"/>
              <a:gd name="adj2" fmla="val 3487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一个窗口</a:t>
            </a: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75A3B502-FCE9-E042-AC9F-5C127043E0BE}"/>
              </a:ext>
            </a:extLst>
          </p:cNvPr>
          <p:cNvSpPr/>
          <p:nvPr/>
        </p:nvSpPr>
        <p:spPr>
          <a:xfrm>
            <a:off x="3061955" y="-286976"/>
            <a:ext cx="1556740" cy="13445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573248" y="408434"/>
            <a:ext cx="5280913" cy="112945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13443" r="23050" b="18177"/>
          <a:stretch/>
        </p:blipFill>
        <p:spPr>
          <a:xfrm>
            <a:off x="620324" y="738083"/>
            <a:ext cx="5192226" cy="761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07020" y="434436"/>
            <a:ext cx="5217801" cy="246221"/>
          </a:xfrm>
          <a:prstGeom prst="rect">
            <a:avLst/>
          </a:prstGeom>
          <a:solidFill>
            <a:srgbClr val="C4DDF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/>
              <a:t>①</a:t>
            </a:r>
            <a:r>
              <a:rPr lang="zh-CN" altLang="en-US" sz="1000" dirty="0"/>
              <a:t> </a:t>
            </a:r>
            <a:r>
              <a:rPr lang="en-US" altLang="zh-CN" sz="1000" dirty="0"/>
              <a:t>Original</a:t>
            </a:r>
            <a:r>
              <a:rPr lang="zh-CN" altLang="en-US" sz="1000" dirty="0"/>
              <a:t> </a:t>
            </a:r>
            <a:r>
              <a:rPr lang="en-US" altLang="zh-CN" sz="1000" dirty="0"/>
              <a:t>univariate time series</a:t>
            </a:r>
            <a:r>
              <a:rPr lang="zh-CN" altLang="en-US" sz="1000" dirty="0"/>
              <a:t> </a:t>
            </a:r>
            <a:r>
              <a:rPr lang="en-US" altLang="zh-CN" sz="1000" dirty="0"/>
              <a:t>(</a:t>
            </a:r>
            <a:r>
              <a:rPr lang="en-US" altLang="zh-CN" sz="1000" dirty="0" err="1"/>
              <a:t>UTS</a:t>
            </a:r>
            <a:r>
              <a:rPr lang="en-US" altLang="zh-CN" sz="1000" dirty="0"/>
              <a:t>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1471" r="90177" b="17257"/>
          <a:stretch>
            <a:fillRect/>
          </a:stretch>
        </p:blipFill>
        <p:spPr>
          <a:xfrm>
            <a:off x="613158" y="2040454"/>
            <a:ext cx="581220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9" t="11471" r="81374" b="17257"/>
          <a:stretch>
            <a:fillRect/>
          </a:stretch>
        </p:blipFill>
        <p:spPr>
          <a:xfrm>
            <a:off x="1556551" y="2048620"/>
            <a:ext cx="581219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8" t="11471" r="74025" b="17257"/>
          <a:stretch>
            <a:fillRect/>
          </a:stretch>
        </p:blipFill>
        <p:spPr>
          <a:xfrm>
            <a:off x="2346619" y="2048620"/>
            <a:ext cx="581217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1471" r="66675" b="17257"/>
          <a:stretch>
            <a:fillRect/>
          </a:stretch>
        </p:blipFill>
        <p:spPr>
          <a:xfrm>
            <a:off x="3136686" y="2045295"/>
            <a:ext cx="581217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5" t="11471" r="47064" b="17257"/>
          <a:stretch/>
        </p:blipFill>
        <p:spPr>
          <a:xfrm>
            <a:off x="5225196" y="2048620"/>
            <a:ext cx="581217" cy="791616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sp>
        <p:nvSpPr>
          <p:cNvPr id="26" name="TextBox 25"/>
          <p:cNvSpPr txBox="1"/>
          <p:nvPr/>
        </p:nvSpPr>
        <p:spPr>
          <a:xfrm>
            <a:off x="4160005" y="2180908"/>
            <a:ext cx="404063" cy="30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......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2369" y="1755595"/>
            <a:ext cx="5204044" cy="246221"/>
          </a:xfrm>
          <a:prstGeom prst="rect">
            <a:avLst/>
          </a:prstGeom>
          <a:solidFill>
            <a:srgbClr val="C4DDF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/>
              <a:t>②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sliding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 err="1"/>
              <a:t>UTS</a:t>
            </a:r>
            <a:endParaRPr lang="en-US" sz="1000" dirty="0"/>
          </a:p>
        </p:txBody>
      </p:sp>
      <p:sp>
        <p:nvSpPr>
          <p:cNvPr id="49" name="Rectangle 48"/>
          <p:cNvSpPr/>
          <p:nvPr/>
        </p:nvSpPr>
        <p:spPr>
          <a:xfrm>
            <a:off x="573248" y="1725702"/>
            <a:ext cx="5280913" cy="116336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>
            <a:off x="1665026" y="2908032"/>
            <a:ext cx="182134" cy="1688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0797" y="3127823"/>
            <a:ext cx="1946665" cy="261610"/>
          </a:xfrm>
          <a:prstGeom prst="rect">
            <a:avLst/>
          </a:prstGeom>
          <a:solidFill>
            <a:srgbClr val="C4DDF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③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Sampled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sliding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window(s)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3248" y="3086081"/>
            <a:ext cx="2033217" cy="122151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1471" r="90177" b="17257"/>
          <a:stretch>
            <a:fillRect/>
          </a:stretch>
        </p:blipFill>
        <p:spPr>
          <a:xfrm>
            <a:off x="648612" y="3456744"/>
            <a:ext cx="581220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grpSp>
        <p:nvGrpSpPr>
          <p:cNvPr id="37" name="组合 136"/>
          <p:cNvGrpSpPr/>
          <p:nvPr/>
        </p:nvGrpSpPr>
        <p:grpSpPr>
          <a:xfrm>
            <a:off x="3128074" y="3462428"/>
            <a:ext cx="2680873" cy="779221"/>
            <a:chOff x="3549174" y="6708405"/>
            <a:chExt cx="2680873" cy="779221"/>
          </a:xfrm>
        </p:grpSpPr>
        <p:sp>
          <p:nvSpPr>
            <p:cNvPr id="39" name="文本框 128"/>
            <p:cNvSpPr txBox="1"/>
            <p:nvPr/>
          </p:nvSpPr>
          <p:spPr>
            <a:xfrm>
              <a:off x="4619245" y="7114721"/>
              <a:ext cx="894797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129"/>
            <p:cNvSpPr txBox="1"/>
            <p:nvPr/>
          </p:nvSpPr>
          <p:spPr>
            <a:xfrm>
              <a:off x="3595423" y="6756810"/>
              <a:ext cx="423514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130"/>
            <p:cNvSpPr txBox="1"/>
            <p:nvPr/>
          </p:nvSpPr>
          <p:spPr>
            <a:xfrm>
              <a:off x="5534064" y="6756398"/>
              <a:ext cx="663964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矩形 131"/>
            <p:cNvSpPr/>
            <p:nvPr/>
          </p:nvSpPr>
          <p:spPr>
            <a:xfrm>
              <a:off x="3549174" y="6708405"/>
              <a:ext cx="2680873" cy="77922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文本框 132"/>
            <p:cNvSpPr txBox="1"/>
            <p:nvPr/>
          </p:nvSpPr>
          <p:spPr>
            <a:xfrm>
              <a:off x="4172943" y="6755986"/>
              <a:ext cx="522900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</a:rPr>
                <a:t>LOF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5" name="文本框 133"/>
            <p:cNvSpPr txBox="1"/>
            <p:nvPr/>
          </p:nvSpPr>
          <p:spPr>
            <a:xfrm>
              <a:off x="3595423" y="7114721"/>
              <a:ext cx="880369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7" name="文本框 134"/>
            <p:cNvSpPr txBox="1"/>
            <p:nvPr/>
          </p:nvSpPr>
          <p:spPr>
            <a:xfrm>
              <a:off x="4849849" y="6757223"/>
              <a:ext cx="530210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</a:rPr>
                <a:t>VAE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58" name="文本框 135"/>
            <p:cNvSpPr txBox="1"/>
            <p:nvPr/>
          </p:nvSpPr>
          <p:spPr>
            <a:xfrm>
              <a:off x="5657495" y="7114721"/>
              <a:ext cx="540533" cy="307777"/>
            </a:xfrm>
            <a:prstGeom prst="rect">
              <a:avLst/>
            </a:prstGeom>
            <a:solidFill>
              <a:srgbClr val="DBE4F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3098766" y="3086081"/>
            <a:ext cx="2755934" cy="122151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7" t="11471" r="11597" b="17257"/>
          <a:stretch>
            <a:fillRect/>
          </a:stretch>
        </p:blipFill>
        <p:spPr>
          <a:xfrm>
            <a:off x="1914880" y="3451600"/>
            <a:ext cx="581218" cy="793824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</p:spPr>
      </p:pic>
      <p:sp>
        <p:nvSpPr>
          <p:cNvPr id="70" name="TextBox 69"/>
          <p:cNvSpPr txBox="1"/>
          <p:nvPr/>
        </p:nvSpPr>
        <p:spPr>
          <a:xfrm>
            <a:off x="3128074" y="3129022"/>
            <a:ext cx="2680873" cy="261610"/>
          </a:xfrm>
          <a:prstGeom prst="rect">
            <a:avLst/>
          </a:prstGeom>
          <a:solidFill>
            <a:srgbClr val="C4DD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④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Model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Training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D7F0237C-FF46-F146-910B-0E3A4EED9649}"/>
              </a:ext>
            </a:extLst>
          </p:cNvPr>
          <p:cNvSpPr/>
          <p:nvPr/>
        </p:nvSpPr>
        <p:spPr>
          <a:xfrm>
            <a:off x="2959753" y="1568328"/>
            <a:ext cx="184196" cy="1424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7720815E-B10C-D745-97D4-0F8C028493DD}"/>
              </a:ext>
            </a:extLst>
          </p:cNvPr>
          <p:cNvSpPr/>
          <p:nvPr/>
        </p:nvSpPr>
        <p:spPr>
          <a:xfrm rot="16200000">
            <a:off x="2766197" y="3566687"/>
            <a:ext cx="182134" cy="1688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CAA86-8F52-8540-8F93-877BE4399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1"/>
          <a:stretch/>
        </p:blipFill>
        <p:spPr>
          <a:xfrm>
            <a:off x="294462" y="395627"/>
            <a:ext cx="7318148" cy="2434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1B98F-F41A-1740-8D58-D34D64FB886F}"/>
              </a:ext>
            </a:extLst>
          </p:cNvPr>
          <p:cNvSpPr txBox="1"/>
          <p:nvPr/>
        </p:nvSpPr>
        <p:spPr>
          <a:xfrm>
            <a:off x="7278804" y="12325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修改前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DFEB1-164F-5D48-B8DD-9D4FB0830378}"/>
              </a:ext>
            </a:extLst>
          </p:cNvPr>
          <p:cNvSpPr txBox="1"/>
          <p:nvPr/>
        </p:nvSpPr>
        <p:spPr>
          <a:xfrm>
            <a:off x="7278803" y="39967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修改后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4B36E-F70B-0B43-98B4-FEA996210AB3}"/>
              </a:ext>
            </a:extLst>
          </p:cNvPr>
          <p:cNvSpPr txBox="1"/>
          <p:nvPr/>
        </p:nvSpPr>
        <p:spPr>
          <a:xfrm>
            <a:off x="685800" y="31234"/>
            <a:ext cx="191751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N" dirty="0"/>
              <a:t>论文图</a:t>
            </a:r>
            <a:r>
              <a:rPr lang="en-US" altLang="zh-CN" dirty="0"/>
              <a:t>2</a:t>
            </a:r>
            <a:r>
              <a:rPr lang="en-CN" dirty="0"/>
              <a:t>优化前后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9A0447-D0FA-DA4D-9733-C808F614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6" y="3012149"/>
            <a:ext cx="6518719" cy="2707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3806D4-AA9B-0640-B7AB-5433AE0942F9}"/>
              </a:ext>
            </a:extLst>
          </p:cNvPr>
          <p:cNvCxnSpPr>
            <a:cxnSpLocks/>
          </p:cNvCxnSpPr>
          <p:nvPr/>
        </p:nvCxnSpPr>
        <p:spPr>
          <a:xfrm>
            <a:off x="592086" y="2938358"/>
            <a:ext cx="7453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4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BA4572-15AF-C842-B8DF-398F91C55F4F}"/>
              </a:ext>
            </a:extLst>
          </p:cNvPr>
          <p:cNvSpPr txBox="1"/>
          <p:nvPr/>
        </p:nvSpPr>
        <p:spPr>
          <a:xfrm>
            <a:off x="8561195" y="1912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修改前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6FE0-4386-A54C-919D-8D54FE60EC2B}"/>
              </a:ext>
            </a:extLst>
          </p:cNvPr>
          <p:cNvSpPr txBox="1"/>
          <p:nvPr/>
        </p:nvSpPr>
        <p:spPr>
          <a:xfrm>
            <a:off x="8561194" y="5068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修改后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6134A-E262-A643-87CE-97AA7DEAF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5"/>
          <a:stretch/>
        </p:blipFill>
        <p:spPr>
          <a:xfrm>
            <a:off x="-15613" y="3958683"/>
            <a:ext cx="8576807" cy="2588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7FB68-9665-A140-B029-C39766CA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1" y="735125"/>
            <a:ext cx="8076471" cy="21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570A-F914-6E43-96CA-93C2F426452B}"/>
              </a:ext>
            </a:extLst>
          </p:cNvPr>
          <p:cNvSpPr txBox="1"/>
          <p:nvPr/>
        </p:nvSpPr>
        <p:spPr>
          <a:xfrm>
            <a:off x="462776" y="231078"/>
            <a:ext cx="250344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N" dirty="0"/>
              <a:t>论文表</a:t>
            </a:r>
            <a:r>
              <a:rPr lang="en-US" altLang="zh-CN" dirty="0"/>
              <a:t>5</a:t>
            </a:r>
            <a:r>
              <a:rPr lang="en-CN" dirty="0"/>
              <a:t>优化前后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B0E64E-C69A-4A4D-AA49-FD1A407B660A}"/>
              </a:ext>
            </a:extLst>
          </p:cNvPr>
          <p:cNvCxnSpPr/>
          <p:nvPr/>
        </p:nvCxnSpPr>
        <p:spPr>
          <a:xfrm flipH="1">
            <a:off x="6501161" y="4400181"/>
            <a:ext cx="1338146" cy="15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12599988" cy="396240"/>
          </a:xfrm>
        </p:spPr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 err="1"/>
              <a:t>AutoEncoder</a:t>
            </a:r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64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4096</a:t>
            </a:r>
            <a:r>
              <a:rPr lang="zh-CN" altLang="en-US" dirty="0"/>
              <a:t>个窗口 </a:t>
            </a:r>
            <a:r>
              <a:rPr lang="en-US" altLang="zh-CN" dirty="0"/>
              <a:t>score</a:t>
            </a:r>
            <a:r>
              <a:rPr lang="zh-CN" altLang="en-US" dirty="0"/>
              <a:t> 对比</a:t>
            </a:r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803" y="1625784"/>
            <a:ext cx="3932597" cy="229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392581" y="1458063"/>
            <a:ext cx="5207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356360" y="571497"/>
            <a:ext cx="6811380" cy="4965095"/>
            <a:chOff x="1196340" y="458921"/>
            <a:chExt cx="7200000" cy="53519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1830187"/>
              <a:ext cx="7200000" cy="13500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3191405"/>
              <a:ext cx="7200000" cy="135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" y="4460913"/>
              <a:ext cx="7200000" cy="135000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196340" y="458921"/>
              <a:ext cx="7200000" cy="1349999"/>
              <a:chOff x="0" y="396241"/>
              <a:chExt cx="7200000" cy="134999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6241"/>
                <a:ext cx="7200000" cy="134999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761308" y="396241"/>
                <a:ext cx="140213" cy="147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" name="Rounded Rectangular Callout 16"/>
          <p:cNvSpPr/>
          <p:nvPr/>
        </p:nvSpPr>
        <p:spPr>
          <a:xfrm>
            <a:off x="92928" y="834353"/>
            <a:ext cx="1019369" cy="647033"/>
          </a:xfrm>
          <a:prstGeom prst="wedgeRoundRectCallout">
            <a:avLst>
              <a:gd name="adj1" fmla="val 141946"/>
              <a:gd name="adj2" fmla="val -7675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个滑动窗口</a:t>
            </a:r>
            <a:endParaRPr lang="en-US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42226" y="4278065"/>
            <a:ext cx="1184594" cy="647033"/>
          </a:xfrm>
          <a:prstGeom prst="wedgeRoundRectCallout">
            <a:avLst>
              <a:gd name="adj1" fmla="val 122300"/>
              <a:gd name="adj2" fmla="val -3435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4096</a:t>
            </a:r>
            <a:r>
              <a:rPr lang="zh-CN" altLang="en-US" dirty="0"/>
              <a:t>个滑动窗口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76576" y="4301834"/>
            <a:ext cx="316104" cy="114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</a:t>
            </a:r>
            <a:r>
              <a:rPr lang="zh-CN" altLang="en-US" dirty="0"/>
              <a:t> 训练集为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1024</a:t>
            </a:r>
            <a:r>
              <a:rPr lang="zh-CN" altLang="en-US" dirty="0"/>
              <a:t>个窗口对应的</a:t>
            </a:r>
            <a:r>
              <a:rPr lang="en-US" altLang="zh-CN" dirty="0"/>
              <a:t>score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396241"/>
            <a:ext cx="7200000" cy="135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1944361"/>
            <a:ext cx="7200000" cy="135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" y="3492481"/>
            <a:ext cx="7200000" cy="1350000"/>
          </a:xfrm>
          <a:prstGeom prst="rect">
            <a:avLst/>
          </a:prstGeom>
        </p:spPr>
      </p:pic>
      <p:graphicFrame>
        <p:nvGraphicFramePr>
          <p:cNvPr id="13" name="Chart 12"/>
          <p:cNvGraphicFramePr/>
          <p:nvPr/>
        </p:nvGraphicFramePr>
        <p:xfrm>
          <a:off x="7777697" y="1381948"/>
          <a:ext cx="4559300" cy="2785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CNN:</a:t>
            </a:r>
            <a:r>
              <a:rPr lang="zh-CN" altLang="en-US" dirty="0"/>
              <a:t> 训练集为</a:t>
            </a:r>
            <a:r>
              <a:rPr lang="en-US" altLang="zh-CN" dirty="0"/>
              <a:t>2</a:t>
            </a:r>
            <a:r>
              <a:rPr lang="zh-CN" altLang="en-US" dirty="0"/>
              <a:t>个窗口、</a:t>
            </a:r>
            <a:r>
              <a:rPr lang="en-US" altLang="zh-CN" dirty="0"/>
              <a:t>512</a:t>
            </a:r>
            <a:r>
              <a:rPr lang="zh-CN" altLang="en-US" dirty="0"/>
              <a:t>个窗口、</a:t>
            </a:r>
            <a:r>
              <a:rPr lang="en-US" altLang="zh-CN" dirty="0"/>
              <a:t>1024</a:t>
            </a:r>
            <a:r>
              <a:rPr lang="zh-CN" altLang="en-US" dirty="0"/>
              <a:t>个窗口对应的</a:t>
            </a:r>
            <a:r>
              <a:rPr lang="en-US" altLang="zh-CN" dirty="0"/>
              <a:t>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396241"/>
            <a:ext cx="5040000" cy="9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3493921"/>
            <a:ext cx="5040000" cy="94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4526481"/>
            <a:ext cx="5040000" cy="9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1428801"/>
            <a:ext cx="5040000" cy="94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2461361"/>
            <a:ext cx="5040000" cy="94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各模型窗口数量与精度的关系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err="1"/>
              <a:t>窗口数量</a:t>
            </a:r>
            <a:r>
              <a:rPr lang="zh-CN" altLang="en-US" dirty="0"/>
              <a:t>：</a:t>
            </a:r>
            <a:r>
              <a:rPr lang="en-US" altLang="zh-CN" dirty="0"/>
              <a:t>[2, 8, 32, 512, 1024, 2048]</a:t>
            </a:r>
          </a:p>
          <a:p>
            <a:pPr algn="l"/>
            <a:r>
              <a:rPr lang="en-US" dirty="0" err="1"/>
              <a:t>模型</a:t>
            </a:r>
            <a:r>
              <a:rPr lang="zh-CN" altLang="en-US" dirty="0"/>
              <a:t>：</a:t>
            </a:r>
            <a:r>
              <a:rPr lang="en-US" altLang="zh-CN" dirty="0"/>
              <a:t>['</a:t>
            </a:r>
            <a:r>
              <a:rPr lang="en-US" altLang="zh-CN" dirty="0" err="1"/>
              <a:t>lstm</a:t>
            </a:r>
            <a:r>
              <a:rPr lang="en-US" altLang="zh-CN" dirty="0"/>
              <a:t>-ad', '</a:t>
            </a:r>
            <a:r>
              <a:rPr lang="en-US" altLang="zh-CN" dirty="0" err="1"/>
              <a:t>cnn</a:t>
            </a:r>
            <a:r>
              <a:rPr lang="en-US" altLang="zh-CN" dirty="0"/>
              <a:t>', '</a:t>
            </a:r>
            <a:r>
              <a:rPr lang="en-US" altLang="zh-CN" dirty="0" err="1"/>
              <a:t>lof</a:t>
            </a:r>
            <a:r>
              <a:rPr lang="en-US" altLang="zh-CN" dirty="0"/>
              <a:t>', '</a:t>
            </a:r>
            <a:r>
              <a:rPr lang="en-US" altLang="zh-CN" dirty="0" err="1"/>
              <a:t>hbos</a:t>
            </a:r>
            <a:r>
              <a:rPr lang="en-US" altLang="zh-CN" dirty="0"/>
              <a:t>', '</a:t>
            </a:r>
            <a:r>
              <a:rPr lang="en-US" altLang="zh-CN" dirty="0" err="1"/>
              <a:t>ocsvm</a:t>
            </a:r>
            <a:r>
              <a:rPr lang="en-US" altLang="zh-CN" dirty="0"/>
              <a:t>', '</a:t>
            </a:r>
            <a:r>
              <a:rPr lang="en-US" altLang="zh-CN" dirty="0" err="1"/>
              <a:t>iforest</a:t>
            </a:r>
            <a:r>
              <a:rPr lang="en-US" altLang="zh-CN" dirty="0"/>
              <a:t>', 'ae', '</a:t>
            </a:r>
            <a:r>
              <a:rPr lang="en-US" altLang="zh-CN" dirty="0" err="1"/>
              <a:t>vae</a:t>
            </a:r>
            <a:r>
              <a:rPr lang="en-US" altLang="zh-CN" dirty="0"/>
              <a:t>', '</a:t>
            </a:r>
            <a:r>
              <a:rPr lang="en-US" altLang="zh-CN" dirty="0" err="1"/>
              <a:t>dagmm</a:t>
            </a:r>
            <a:r>
              <a:rPr lang="en-US" altLang="zh-CN" dirty="0"/>
              <a:t>']</a:t>
            </a:r>
          </a:p>
          <a:p>
            <a:pPr algn="l"/>
            <a:r>
              <a:rPr lang="en-US" dirty="0" err="1"/>
              <a:t>脚本</a:t>
            </a:r>
            <a:r>
              <a:rPr lang="zh-CN" altLang="en-US" dirty="0"/>
              <a:t>：</a:t>
            </a:r>
            <a:r>
              <a:rPr lang="en-US" altLang="zh-CN" dirty="0"/>
              <a:t>/Users/</a:t>
            </a:r>
            <a:r>
              <a:rPr lang="en-US" altLang="zh-CN" dirty="0" err="1"/>
              <a:t>sunwu</a:t>
            </a:r>
            <a:r>
              <a:rPr lang="en-US" altLang="zh-CN" dirty="0"/>
              <a:t>/SW-Research/</a:t>
            </a:r>
            <a:r>
              <a:rPr lang="en-US" altLang="zh-CN" dirty="0" err="1"/>
              <a:t>sw</a:t>
            </a:r>
            <a:r>
              <a:rPr lang="en-US" altLang="zh-CN" dirty="0"/>
              <a:t>-research-code/libs/timeseries-models/</a:t>
            </a:r>
            <a:r>
              <a:rPr lang="en-US" altLang="zh-CN" dirty="0" err="1"/>
              <a:t>benchmark_models</a:t>
            </a:r>
            <a:r>
              <a:rPr lang="en-US" altLang="zh-CN" dirty="0"/>
              <a:t>/tests/</a:t>
            </a:r>
            <a:r>
              <a:rPr lang="en-US" altLang="zh-CN" dirty="0" err="1"/>
              <a:t>model_loader.py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1310" y="51435"/>
            <a:ext cx="2052955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① </a:t>
            </a:r>
            <a:r>
              <a:rPr lang="en-US" altLang="zh-CN" sz="1400" b="1" dirty="0">
                <a:latin typeface="Times New Roman" panose="02020603050405020304" pitchFamily="18" charset="0"/>
              </a:rPr>
              <a:t>Data Processing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0" y="5209750"/>
            <a:ext cx="2018501" cy="306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② </a:t>
            </a:r>
            <a:r>
              <a:rPr lang="en-US" altLang="zh-CN" sz="1400" b="1" dirty="0">
                <a:latin typeface="Times New Roman" panose="02020603050405020304" pitchFamily="18" charset="0"/>
              </a:rPr>
              <a:t>Data Sampling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2842" y="52190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59950" y="51435"/>
            <a:ext cx="2590800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④ </a:t>
            </a:r>
            <a:r>
              <a:rPr lang="en-US" altLang="zh-CN" sz="1400" b="1" dirty="0">
                <a:latin typeface="Times New Roman" panose="02020603050405020304" pitchFamily="18" charset="0"/>
              </a:rPr>
              <a:t>Heuristic Method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232" y="676698"/>
            <a:ext cx="13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Sliding Window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2747" y="1052429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1768860" y="830587"/>
            <a:ext cx="608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4579" y="1051015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86075" y="1806550"/>
            <a:ext cx="4426165" cy="976269"/>
            <a:chOff x="1104900" y="1933624"/>
            <a:chExt cx="4426165" cy="976269"/>
          </a:xfrm>
        </p:grpSpPr>
        <p:sp>
          <p:nvSpPr>
            <p:cNvPr id="15" name="文本框 14"/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83108" y="3316748"/>
            <a:ext cx="4429119" cy="972476"/>
            <a:chOff x="1089923" y="3190237"/>
            <a:chExt cx="4429119" cy="972476"/>
          </a:xfrm>
        </p:grpSpPr>
        <p:sp>
          <p:nvSpPr>
            <p:cNvPr id="20" name="文本框 19"/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101325" y="3506163"/>
              <a:ext cx="441771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875311" y="1818492"/>
            <a:ext cx="1463893" cy="964327"/>
            <a:chOff x="5594136" y="1945566"/>
            <a:chExt cx="1463893" cy="964327"/>
          </a:xfrm>
        </p:grpSpPr>
        <p:sp>
          <p:nvSpPr>
            <p:cNvPr id="18" name="文本框 17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/>
          <p:cNvSpPr/>
          <p:nvPr/>
        </p:nvSpPr>
        <p:spPr>
          <a:xfrm>
            <a:off x="2876811" y="1711618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/>
          <p:cNvSpPr/>
          <p:nvPr/>
        </p:nvSpPr>
        <p:spPr>
          <a:xfrm>
            <a:off x="2876811" y="301392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28927" y="575410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31233" y="3228740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864356" y="3328614"/>
            <a:ext cx="1463893" cy="964327"/>
            <a:chOff x="5594136" y="1945566"/>
            <a:chExt cx="1463893" cy="964327"/>
          </a:xfrm>
        </p:grpSpPr>
        <p:sp>
          <p:nvSpPr>
            <p:cNvPr id="82" name="文本框 81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605083" y="2253343"/>
              <a:ext cx="1452946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843771" y="1038344"/>
            <a:ext cx="0" cy="32508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383217" y="4417854"/>
            <a:ext cx="5964917" cy="686101"/>
            <a:chOff x="61913" y="5007169"/>
            <a:chExt cx="5964917" cy="686101"/>
          </a:xfrm>
        </p:grpSpPr>
        <p:sp>
          <p:nvSpPr>
            <p:cNvPr id="19" name="文本框 18"/>
            <p:cNvSpPr txBox="1"/>
            <p:nvPr/>
          </p:nvSpPr>
          <p:spPr>
            <a:xfrm>
              <a:off x="2307105" y="5292268"/>
              <a:ext cx="2079415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978" y="5292269"/>
              <a:ext cx="212910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45635" y="5292267"/>
              <a:ext cx="154721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/>
          <p:cNvCxnSpPr>
            <a:stCxn id="102" idx="1"/>
          </p:cNvCxnSpPr>
          <p:nvPr/>
        </p:nvCxnSpPr>
        <p:spPr>
          <a:xfrm rot="10800000" flipH="1">
            <a:off x="383217" y="3129913"/>
            <a:ext cx="2388564" cy="1630992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/>
          <p:cNvSpPr/>
          <p:nvPr/>
        </p:nvSpPr>
        <p:spPr>
          <a:xfrm rot="16200000">
            <a:off x="6456564" y="37896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: 圆角 107"/>
              <p:cNvSpPr/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Sample Size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endParaRPr lang="zh-CN" altLang="en-US" sz="14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矩形: 圆角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48" y="2976665"/>
                <a:ext cx="1614657" cy="288000"/>
              </a:xfrm>
              <a:prstGeom prst="roundRect">
                <a:avLst/>
              </a:prstGeom>
              <a:blipFill>
                <a:blip r:embed="rId3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箭头: 下 122"/>
          <p:cNvSpPr/>
          <p:nvPr/>
        </p:nvSpPr>
        <p:spPr>
          <a:xfrm rot="16200000">
            <a:off x="9478017" y="1286899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752839" y="575410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6797574" y="4056111"/>
            <a:ext cx="2607866" cy="1096323"/>
            <a:chOff x="3549175" y="6708404"/>
            <a:chExt cx="2607866" cy="1096323"/>
          </a:xfrm>
        </p:grpSpPr>
        <p:sp>
          <p:nvSpPr>
            <p:cNvPr id="129" name="文本框 128"/>
            <p:cNvSpPr txBox="1"/>
            <p:nvPr/>
          </p:nvSpPr>
          <p:spPr>
            <a:xfrm>
              <a:off x="4538321" y="7359262"/>
              <a:ext cx="971550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LSTM-AD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3585475" y="6993502"/>
              <a:ext cx="518795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LOF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446660" y="6993502"/>
              <a:ext cx="662305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UTS</a:t>
              </a: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-AD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225555" y="6993502"/>
              <a:ext cx="42164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768480" y="6993502"/>
              <a:ext cx="556895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CNN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593441" y="7359262"/>
              <a:ext cx="883920" cy="3067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570831" y="7359262"/>
              <a:ext cx="53975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/>
          <p:cNvSpPr/>
          <p:nvPr/>
        </p:nvSpPr>
        <p:spPr>
          <a:xfrm rot="10800000">
            <a:off x="7942919" y="3560113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842038" y="763761"/>
            <a:ext cx="2196074" cy="563714"/>
            <a:chOff x="6115328" y="3644363"/>
            <a:chExt cx="2196074" cy="56371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/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流程图: 决策 147"/>
              <p:cNvSpPr/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8" name="流程图: 决策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06" y="3252530"/>
                <a:ext cx="2017583" cy="555031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9760190" y="563137"/>
            <a:ext cx="259087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/>
          <p:cNvCxnSpPr>
            <a:stCxn id="148" idx="3"/>
            <a:endCxn id="7" idx="3"/>
          </p:cNvCxnSpPr>
          <p:nvPr/>
        </p:nvCxnSpPr>
        <p:spPr>
          <a:xfrm flipH="1">
            <a:off x="2349500" y="3529965"/>
            <a:ext cx="9739630" cy="1833245"/>
          </a:xfrm>
          <a:prstGeom prst="bentConnector3">
            <a:avLst>
              <a:gd name="adj1" fmla="val -24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/>
          <p:cNvSpPr/>
          <p:nvPr/>
        </p:nvSpPr>
        <p:spPr>
          <a:xfrm>
            <a:off x="6300099" y="5273050"/>
            <a:ext cx="252029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Increase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Size</a:t>
            </a:r>
            <a:endParaRPr lang="zh-CN" altLang="en-US" sz="1400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48" idx="2"/>
            <a:endCxn id="187" idx="0"/>
          </p:cNvCxnSpPr>
          <p:nvPr/>
        </p:nvCxnSpPr>
        <p:spPr>
          <a:xfrm>
            <a:off x="11080498" y="3807561"/>
            <a:ext cx="8517" cy="24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9924898" y="675461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75" name="直接箭头连接符 174"/>
          <p:cNvCxnSpPr>
            <a:stCxn id="141" idx="2"/>
            <a:endCxn id="148" idx="0"/>
          </p:cNvCxnSpPr>
          <p:nvPr/>
        </p:nvCxnSpPr>
        <p:spPr>
          <a:xfrm>
            <a:off x="11070359" y="2715676"/>
            <a:ext cx="10139" cy="536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805471" y="714197"/>
            <a:ext cx="2063176" cy="1950505"/>
            <a:chOff x="10002494" y="661738"/>
            <a:chExt cx="2063176" cy="1950505"/>
          </a:xfrm>
        </p:grpSpPr>
        <p:grpSp>
          <p:nvGrpSpPr>
            <p:cNvPr id="138" name="组合 137"/>
            <p:cNvGrpSpPr/>
            <p:nvPr/>
          </p:nvGrpSpPr>
          <p:grpSpPr>
            <a:xfrm>
              <a:off x="10002494" y="913688"/>
              <a:ext cx="1943991" cy="1698555"/>
              <a:chOff x="6552293" y="1502557"/>
              <a:chExt cx="1943991" cy="1698555"/>
            </a:xfrm>
          </p:grpSpPr>
          <p:cxnSp>
            <p:nvCxnSpPr>
              <p:cNvPr id="96" name="直接箭头连接符 95"/>
              <p:cNvCxnSpPr/>
              <p:nvPr/>
            </p:nvCxnSpPr>
            <p:spPr>
              <a:xfrm>
                <a:off x="6956484" y="2743246"/>
                <a:ext cx="153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/>
              <p:nvPr/>
            </p:nvCxnSpPr>
            <p:spPr>
              <a:xfrm flipV="1">
                <a:off x="7014688" y="1502557"/>
                <a:ext cx="0" cy="14894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矩形: 圆角 108"/>
              <p:cNvSpPr/>
              <p:nvPr/>
            </p:nvSpPr>
            <p:spPr>
              <a:xfrm>
                <a:off x="7146953" y="2917893"/>
                <a:ext cx="1233592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Sample Size</a:t>
                </a:r>
                <a:endParaRPr lang="zh-CN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6552293" y="1584109"/>
                <a:ext cx="515208" cy="11671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Model Accuracy</a:t>
                </a:r>
                <a:endParaRPr lang="zh-CN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8154485" y="1791404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690893" y="1996263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7208012" y="2254323"/>
                <a:ext cx="316116" cy="700310"/>
                <a:chOff x="7208012" y="2134249"/>
                <a:chExt cx="316116" cy="700310"/>
              </a:xfrm>
            </p:grpSpPr>
            <p:sp>
              <p:nvSpPr>
                <p:cNvPr id="99" name="矩形 98"/>
                <p:cNvSpPr/>
                <p:nvPr/>
              </p:nvSpPr>
              <p:spPr>
                <a:xfrm>
                  <a:off x="7251559" y="2134249"/>
                  <a:ext cx="196627" cy="4768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矩形: 圆角 117"/>
                    <p:cNvSpPr/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矩形: 圆角 1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8012" y="2551340"/>
                      <a:ext cx="316116" cy="283219"/>
                    </a:xfrm>
                    <a:prstGeom prst="roundRect">
                      <a:avLst/>
                    </a:prstGeom>
                    <a:blipFill rotWithShape="1">
                      <a:blip r:embed="rId5"/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6" name="右大括号 165"/>
            <p:cNvSpPr/>
            <p:nvPr/>
          </p:nvSpPr>
          <p:spPr>
            <a:xfrm rot="10800000">
              <a:off x="11537358" y="1202534"/>
              <a:ext cx="67327" cy="45103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本框 166"/>
                <p:cNvSpPr txBox="1"/>
                <p:nvPr/>
              </p:nvSpPr>
              <p:spPr>
                <a:xfrm>
                  <a:off x="11136283" y="1158859"/>
                  <a:ext cx="35214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7" name="文本框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6283" y="1158859"/>
                  <a:ext cx="352148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4286" r="-28571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: 圆角 175"/>
                <p:cNvSpPr/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Calculate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矩形: 圆角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7433" y="661738"/>
                  <a:ext cx="1898237" cy="313542"/>
                </a:xfrm>
                <a:prstGeom prst="roundRect">
                  <a:avLst/>
                </a:prstGeom>
                <a:blipFill rotWithShape="1">
                  <a:blip r:embed="rId7"/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77" name="表格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94737"/>
              </p:ext>
            </p:extLst>
          </p:nvPr>
        </p:nvGraphicFramePr>
        <p:xfrm>
          <a:off x="6837287" y="1474630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矩形: 圆角 159"/>
              <p:cNvSpPr/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0" name="矩形: 圆角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57" y="2790359"/>
                <a:ext cx="1832923" cy="288000"/>
              </a:xfrm>
              <a:prstGeom prst="roundRect">
                <a:avLst/>
              </a:prstGeom>
              <a:blipFill>
                <a:blip r:embed="rId8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/>
          <p:cNvGrpSpPr/>
          <p:nvPr/>
        </p:nvGrpSpPr>
        <p:grpSpPr>
          <a:xfrm>
            <a:off x="10120053" y="4055446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: 圆角 149"/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矩形: 圆角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9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: 圆角 182"/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3" name="矩形: 圆角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10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/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/>
          <p:cNvSpPr txBox="1"/>
          <p:nvPr/>
        </p:nvSpPr>
        <p:spPr>
          <a:xfrm>
            <a:off x="11030043" y="3744056"/>
            <a:ext cx="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1861329" y="3239359"/>
            <a:ext cx="41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/>
          <p:cNvSpPr>
            <a:spLocks noChangeAspect="1"/>
          </p:cNvSpPr>
          <p:nvPr/>
        </p:nvSpPr>
        <p:spPr>
          <a:xfrm>
            <a:off x="8809323" y="3649796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8" y="1038164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6" name="Picture 155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920070" y="2167129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8" name="Picture 157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598589" y="2165913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9" name="Picture 15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68881" y="2153639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1" name="Picture 160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820808" y="2153639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2" name="Picture 161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2026802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3" name="Picture 162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-1249" r="74960" b="1249"/>
          <a:stretch>
            <a:fillRect/>
          </a:stretch>
        </p:blipFill>
        <p:spPr>
          <a:xfrm>
            <a:off x="1232795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4" name="Picture 163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38788" y="2153639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8" name="Picture 167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37752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9" name="Picture 16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1641737" y="3667270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0" name="Picture 169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845722" y="3667270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1" name="Picture 170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48824" y="3667270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2" name="Picture 171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923913" y="3667270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3" name="Picture 172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602432" y="3667270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3" name="文本框 21"/>
          <p:cNvSpPr txBox="1"/>
          <p:nvPr/>
        </p:nvSpPr>
        <p:spPr>
          <a:xfrm rot="5400000">
            <a:off x="11419258" y="1555776"/>
            <a:ext cx="118748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Scaling laws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矩形: 圆角 117"/>
              <p:cNvSpPr/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1" name="矩形: 圆角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818" y="2141080"/>
                <a:ext cx="316116" cy="283219"/>
              </a:xfrm>
              <a:prstGeom prst="roundRect">
                <a:avLst/>
              </a:prstGeom>
              <a:blipFill>
                <a:blip r:embed="rId12"/>
                <a:stretch>
                  <a:fillRect l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矩形: 圆角 117"/>
              <p:cNvSpPr/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" name="矩形: 圆角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108" y="2147658"/>
                <a:ext cx="316116" cy="28321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FB9EB7-7B73-4244-AF30-85D2E2787D50}"/>
              </a:ext>
            </a:extLst>
          </p:cNvPr>
          <p:cNvCxnSpPr>
            <a:cxnSpLocks/>
          </p:cNvCxnSpPr>
          <p:nvPr/>
        </p:nvCxnSpPr>
        <p:spPr>
          <a:xfrm>
            <a:off x="10504737" y="1711971"/>
            <a:ext cx="1099553" cy="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y 12">
            <a:extLst>
              <a:ext uri="{FF2B5EF4-FFF2-40B4-BE49-F238E27FC236}">
                <a16:creationId xmlns:a16="http://schemas.microsoft.com/office/drawing/2014/main" id="{E689F5B9-5863-324B-A4B2-C2326C0754A9}"/>
              </a:ext>
            </a:extLst>
          </p:cNvPr>
          <p:cNvSpPr/>
          <p:nvPr/>
        </p:nvSpPr>
        <p:spPr>
          <a:xfrm>
            <a:off x="3061955" y="-286976"/>
            <a:ext cx="1556740" cy="13445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39" y="1064871"/>
            <a:ext cx="6615529" cy="38899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"/>
            <a:ext cx="5040000" cy="9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558"/>
            <a:ext cx="5040000" cy="94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337"/>
            <a:ext cx="5040000" cy="9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6116"/>
            <a:ext cx="5040000" cy="94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892"/>
            <a:ext cx="5040000" cy="9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595"/>
            <a:ext cx="5040000" cy="945000"/>
          </a:xfrm>
          <a:prstGeom prst="rect">
            <a:avLst/>
          </a:prstGeom>
        </p:spPr>
      </p:pic>
      <p:sp>
        <p:nvSpPr>
          <p:cNvPr id="2" name="2"/>
          <p:cNvSpPr>
            <a:spLocks noGrp="1"/>
          </p:cNvSpPr>
          <p:nvPr>
            <p:ph type="title"/>
          </p:nvPr>
        </p:nvSpPr>
        <p:spPr>
          <a:xfrm>
            <a:off x="4683034" y="1"/>
            <a:ext cx="7916954" cy="396240"/>
          </a:xfrm>
        </p:spPr>
        <p:txBody>
          <a:bodyPr/>
          <a:lstStyle/>
          <a:p>
            <a:r>
              <a:rPr lang="en-US" altLang="zh-CN" dirty="0"/>
              <a:t>CNN</a:t>
            </a:r>
            <a:endParaRPr lang="en-US" dirty="0"/>
          </a:p>
        </p:txBody>
      </p:sp>
      <p:pic>
        <p:nvPicPr>
          <p:cNvPr id="16" name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80" y="970558"/>
            <a:ext cx="7120648" cy="41869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61760" y="5236074"/>
            <a:ext cx="528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训练的窗口数量</a:t>
            </a:r>
            <a:r>
              <a:rPr lang="en-US" altLang="zh-CN" dirty="0"/>
              <a:t>(samples)</a:t>
            </a:r>
            <a:r>
              <a:rPr lang="en-US" dirty="0"/>
              <a:t>与模型精度的关系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DAGMM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5040000" cy="94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54" y="1063016"/>
            <a:ext cx="6982854" cy="41059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DAGMM</a:t>
            </a:r>
            <a:r>
              <a:rPr lang="zh-CN" altLang="en-US" dirty="0"/>
              <a:t> </a:t>
            </a:r>
            <a:r>
              <a:rPr lang="en-US" altLang="zh-CN" dirty="0" err="1"/>
              <a:t>TF2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95" y="859003"/>
            <a:ext cx="6873205" cy="40414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HBOS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46" y="588661"/>
            <a:ext cx="95250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IForest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66" y="569060"/>
            <a:ext cx="8180398" cy="48100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76" y="1088019"/>
            <a:ext cx="7809617" cy="4592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LSTMAD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7" y="547826"/>
            <a:ext cx="8863304" cy="52116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OVSVM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44" y="719449"/>
            <a:ext cx="8571429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76"/>
            <a:ext cx="12599988" cy="23624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86" y="719449"/>
            <a:ext cx="8571429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5662" y="146653"/>
            <a:ext cx="20528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 </a:t>
            </a:r>
            <a:r>
              <a:rPr lang="en-US" altLang="zh-CN" b="1" dirty="0">
                <a:latin typeface="Times New Roman" panose="02020603050405020304" pitchFamily="18" charset="0"/>
              </a:rPr>
              <a:t>Data Processing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192" y="5158474"/>
            <a:ext cx="201850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 </a:t>
            </a:r>
            <a:r>
              <a:rPr lang="en-US" altLang="zh-CN" b="1" dirty="0">
                <a:latin typeface="Times New Roman" panose="02020603050405020304" pitchFamily="18" charset="0"/>
              </a:rPr>
              <a:t>Data Sampling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7204" y="914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65587" y="146653"/>
            <a:ext cx="2692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 </a:t>
            </a:r>
            <a:r>
              <a:rPr lang="en-US" altLang="zh-CN" b="1" dirty="0">
                <a:latin typeface="Times New Roman" panose="02020603050405020304" pitchFamily="18" charset="0"/>
              </a:rPr>
              <a:t>Heuristic Method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7594" y="625422"/>
            <a:ext cx="13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Sliding Window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109" y="1001153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1743222" y="779311"/>
            <a:ext cx="608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88941" y="999739"/>
            <a:ext cx="688028" cy="54148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60437" y="1755274"/>
            <a:ext cx="4426165" cy="976269"/>
            <a:chOff x="1104900" y="1933624"/>
            <a:chExt cx="4426165" cy="976269"/>
          </a:xfrm>
        </p:grpSpPr>
        <p:sp>
          <p:nvSpPr>
            <p:cNvPr id="15" name="文本框 14"/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57470" y="3265472"/>
            <a:ext cx="4429119" cy="972476"/>
            <a:chOff x="1089923" y="3190237"/>
            <a:chExt cx="4429119" cy="972476"/>
          </a:xfrm>
        </p:grpSpPr>
        <p:sp>
          <p:nvSpPr>
            <p:cNvPr id="20" name="文本框 19"/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101325" y="3506163"/>
              <a:ext cx="441771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849673" y="1767216"/>
            <a:ext cx="1463893" cy="964327"/>
            <a:chOff x="5594136" y="1945566"/>
            <a:chExt cx="1463893" cy="964327"/>
          </a:xfrm>
        </p:grpSpPr>
        <p:sp>
          <p:nvSpPr>
            <p:cNvPr id="18" name="文本框 17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/>
          <p:cNvSpPr/>
          <p:nvPr/>
        </p:nvSpPr>
        <p:spPr>
          <a:xfrm>
            <a:off x="2851173" y="16603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/>
          <p:cNvSpPr/>
          <p:nvPr/>
        </p:nvSpPr>
        <p:spPr>
          <a:xfrm>
            <a:off x="2851173" y="2962650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3289" y="524134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05595" y="3177464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838718" y="3277338"/>
            <a:ext cx="1463893" cy="964327"/>
            <a:chOff x="5594136" y="1945566"/>
            <a:chExt cx="1463893" cy="964327"/>
          </a:xfrm>
        </p:grpSpPr>
        <p:sp>
          <p:nvSpPr>
            <p:cNvPr id="82" name="文本框 81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605083" y="2253343"/>
              <a:ext cx="1452946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818133" y="987068"/>
            <a:ext cx="0" cy="32508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357579" y="4366578"/>
            <a:ext cx="5964917" cy="686101"/>
            <a:chOff x="61913" y="5007169"/>
            <a:chExt cx="5964917" cy="686101"/>
          </a:xfrm>
        </p:grpSpPr>
        <p:sp>
          <p:nvSpPr>
            <p:cNvPr id="19" name="文本框 18"/>
            <p:cNvSpPr txBox="1"/>
            <p:nvPr/>
          </p:nvSpPr>
          <p:spPr>
            <a:xfrm>
              <a:off x="2307105" y="5292268"/>
              <a:ext cx="196079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978" y="5292269"/>
              <a:ext cx="206017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45635" y="5292267"/>
              <a:ext cx="147829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/>
          <p:cNvCxnSpPr>
            <a:stCxn id="102" idx="1"/>
          </p:cNvCxnSpPr>
          <p:nvPr/>
        </p:nvCxnSpPr>
        <p:spPr>
          <a:xfrm rot="10800000" flipH="1">
            <a:off x="357579" y="3078637"/>
            <a:ext cx="2388564" cy="1630992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/>
          <p:cNvSpPr/>
          <p:nvPr/>
        </p:nvSpPr>
        <p:spPr>
          <a:xfrm rot="16200000">
            <a:off x="6430926" y="373836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988111" y="2925389"/>
            <a:ext cx="1449414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 Size </a:t>
            </a:r>
            <a:r>
              <a:rPr lang="en-US" altLang="zh-CN" sz="1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400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endParaRPr lang="zh-CN" altLang="en-US" sz="1400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" name="箭头: 下 122"/>
          <p:cNvSpPr/>
          <p:nvPr/>
        </p:nvSpPr>
        <p:spPr>
          <a:xfrm rot="16200000">
            <a:off x="9452379" y="1235623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727201" y="524134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6771936" y="4004835"/>
            <a:ext cx="2607866" cy="1096323"/>
            <a:chOff x="3549175" y="6708404"/>
            <a:chExt cx="2607866" cy="1096323"/>
          </a:xfrm>
        </p:grpSpPr>
        <p:sp>
          <p:nvSpPr>
            <p:cNvPr id="129" name="文本框 128"/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UTS-AD Models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/>
          <p:cNvSpPr/>
          <p:nvPr/>
        </p:nvSpPr>
        <p:spPr>
          <a:xfrm rot="10800000">
            <a:off x="7917281" y="3508837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816400" y="712485"/>
            <a:ext cx="2196074" cy="563714"/>
            <a:chOff x="6115328" y="3644363"/>
            <a:chExt cx="2196074" cy="56371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/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流程图: 决策 147"/>
              <p:cNvSpPr/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流程图: 决策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blipFill rotWithShape="1">
                <a:blip r:embed="rId3"/>
                <a:stretch>
                  <a:fillRect l="-1235" t="-1314" r="-1172" b="-119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9734553" y="511861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/>
          <p:cNvCxnSpPr>
            <a:stCxn id="148" idx="3"/>
            <a:endCxn id="7" idx="3"/>
          </p:cNvCxnSpPr>
          <p:nvPr/>
        </p:nvCxnSpPr>
        <p:spPr>
          <a:xfrm flipH="1">
            <a:off x="2323693" y="3471237"/>
            <a:ext cx="9593150" cy="1871903"/>
          </a:xfrm>
          <a:prstGeom prst="bentConnector3">
            <a:avLst>
              <a:gd name="adj1" fmla="val -23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: 圆角 152"/>
              <p:cNvSpPr/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Increase Sample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矩形: 圆角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blipFill rotWithShape="1">
                <a:blip r:embed="rId4"/>
                <a:stretch>
                  <a:fillRect l="-253" t="-2264" r="-252" b="-202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箭头连接符 156"/>
          <p:cNvCxnSpPr>
            <a:stCxn id="148" idx="2"/>
            <a:endCxn id="187" idx="0"/>
          </p:cNvCxnSpPr>
          <p:nvPr/>
        </p:nvCxnSpPr>
        <p:spPr>
          <a:xfrm flipH="1">
            <a:off x="11063377" y="3748752"/>
            <a:ext cx="5205" cy="25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10002494" y="913688"/>
            <a:ext cx="1943991" cy="1711062"/>
            <a:chOff x="6552293" y="1502557"/>
            <a:chExt cx="1943991" cy="1711062"/>
          </a:xfrm>
        </p:grpSpPr>
        <p:cxnSp>
          <p:nvCxnSpPr>
            <p:cNvPr id="96" name="直接箭头连接符 95"/>
            <p:cNvCxnSpPr/>
            <p:nvPr/>
          </p:nvCxnSpPr>
          <p:spPr>
            <a:xfrm>
              <a:off x="6956484" y="2743246"/>
              <a:ext cx="1539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V="1">
              <a:off x="7014688" y="1502557"/>
              <a:ext cx="0" cy="1489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/>
            <p:cNvSpPr/>
            <p:nvPr/>
          </p:nvSpPr>
          <p:spPr>
            <a:xfrm>
              <a:off x="7090988" y="2930400"/>
              <a:ext cx="1233592" cy="2832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Sample Size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矩形: 圆角 112"/>
            <p:cNvSpPr/>
            <p:nvPr/>
          </p:nvSpPr>
          <p:spPr>
            <a:xfrm>
              <a:off x="6552293" y="1584109"/>
              <a:ext cx="515208" cy="11671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Model Accuracy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7887706" y="1799650"/>
              <a:ext cx="316116" cy="1185453"/>
              <a:chOff x="7887706" y="1679576"/>
              <a:chExt cx="316116" cy="1185453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7947451" y="1679576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圆角 115"/>
                  <p:cNvSpPr/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6" name="矩形: 圆角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5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组合 119"/>
            <p:cNvGrpSpPr/>
            <p:nvPr/>
          </p:nvGrpSpPr>
          <p:grpSpPr>
            <a:xfrm>
              <a:off x="7539760" y="2002849"/>
              <a:ext cx="316116" cy="982254"/>
              <a:chOff x="7563558" y="1882775"/>
              <a:chExt cx="316116" cy="98225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7623303" y="1882775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圆角 116"/>
                  <p:cNvSpPr/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7" name="矩形: 圆角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6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组合 118"/>
            <p:cNvGrpSpPr/>
            <p:nvPr/>
          </p:nvGrpSpPr>
          <p:grpSpPr>
            <a:xfrm>
              <a:off x="7191815" y="2266375"/>
              <a:ext cx="316116" cy="718728"/>
              <a:chOff x="7191815" y="2146301"/>
              <a:chExt cx="316116" cy="718728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7251560" y="2146301"/>
                <a:ext cx="196627" cy="4768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圆角 117"/>
                  <p:cNvSpPr/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: 圆角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7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1" name="矩形 140"/>
          <p:cNvSpPr/>
          <p:nvPr/>
        </p:nvSpPr>
        <p:spPr>
          <a:xfrm>
            <a:off x="9917922" y="624185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" name="右大括号 165"/>
          <p:cNvSpPr/>
          <p:nvPr/>
        </p:nvSpPr>
        <p:spPr>
          <a:xfrm>
            <a:off x="11620499" y="1210785"/>
            <a:ext cx="79900" cy="203199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/>
              <p:cNvSpPr txBox="1"/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blipFill rotWithShape="1">
                <a:blip r:embed="rId8"/>
                <a:stretch>
                  <a:fillRect l="-179" t="-190" r="100" b="-15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接箭头连接符 174"/>
          <p:cNvCxnSpPr>
            <a:stCxn id="141" idx="2"/>
            <a:endCxn id="148" idx="0"/>
          </p:cNvCxnSpPr>
          <p:nvPr/>
        </p:nvCxnSpPr>
        <p:spPr>
          <a:xfrm>
            <a:off x="11063383" y="2664400"/>
            <a:ext cx="5199" cy="529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: 圆角 175"/>
              <p:cNvSpPr/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: 圆角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blipFill rotWithShape="1">
                <a:blip r:embed="rId9"/>
                <a:stretch>
                  <a:fillRect l="-24" t="-22" r="2" b="17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7" name="表格 177"/>
          <p:cNvGraphicFramePr>
            <a:graphicFrameLocks noGrp="1"/>
          </p:cNvGraphicFramePr>
          <p:nvPr/>
        </p:nvGraphicFramePr>
        <p:xfrm>
          <a:off x="6811649" y="1423354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: 圆角 159"/>
              <p:cNvSpPr/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: 圆角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blipFill rotWithShape="1">
                <a:blip r:embed="rId10"/>
                <a:stretch>
                  <a:fillRect l="-360" t="-2319" r="-316" b="-2192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/>
          <p:cNvGrpSpPr/>
          <p:nvPr/>
        </p:nvGrpSpPr>
        <p:grpSpPr>
          <a:xfrm>
            <a:off x="10094415" y="4004170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: 圆角 149"/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Sample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矩形: 圆角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11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: 圆角 182"/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UTS-AD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3" name="矩形: 圆角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12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/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/>
          <p:cNvSpPr txBox="1"/>
          <p:nvPr/>
        </p:nvSpPr>
        <p:spPr>
          <a:xfrm>
            <a:off x="11004405" y="3692780"/>
            <a:ext cx="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1835691" y="3188083"/>
            <a:ext cx="41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/>
          <p:cNvSpPr>
            <a:spLocks noChangeAspect="1"/>
          </p:cNvSpPr>
          <p:nvPr/>
        </p:nvSpPr>
        <p:spPr>
          <a:xfrm>
            <a:off x="8783685" y="3598520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0" y="986888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6" name="Picture 155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894432" y="2115853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8" name="Picture 157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572951" y="2114637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9" name="Picture 158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43243" y="2102363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1" name="Picture 160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795170" y="2102363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2" name="Picture 161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2001164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3" name="Picture 162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-1249" r="74960" b="1249"/>
          <a:stretch>
            <a:fillRect/>
          </a:stretch>
        </p:blipFill>
        <p:spPr>
          <a:xfrm>
            <a:off x="1207157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4" name="Picture 163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13150" y="2102363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8" name="Picture 167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5"/>
          <a:stretch>
            <a:fillRect/>
          </a:stretch>
        </p:blipFill>
        <p:spPr>
          <a:xfrm>
            <a:off x="412114" y="3615994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9" name="Picture 168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r="60941"/>
          <a:stretch>
            <a:fillRect/>
          </a:stretch>
        </p:blipFill>
        <p:spPr>
          <a:xfrm>
            <a:off x="1616099" y="3615994"/>
            <a:ext cx="70198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0" name="Picture 169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8" r="47232"/>
          <a:stretch>
            <a:fillRect/>
          </a:stretch>
        </p:blipFill>
        <p:spPr>
          <a:xfrm>
            <a:off x="2820084" y="3615994"/>
            <a:ext cx="701105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1" name="Picture 170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9" r="25804"/>
          <a:stretch>
            <a:fillRect/>
          </a:stretch>
        </p:blipFill>
        <p:spPr>
          <a:xfrm>
            <a:off x="4023186" y="3615994"/>
            <a:ext cx="70503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2" name="Picture 171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7" r="12309"/>
          <a:stretch>
            <a:fillRect/>
          </a:stretch>
        </p:blipFill>
        <p:spPr>
          <a:xfrm>
            <a:off x="4898275" y="3615994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3" name="Picture 172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/>
          <a:stretch>
            <a:fillRect/>
          </a:stretch>
        </p:blipFill>
        <p:spPr>
          <a:xfrm>
            <a:off x="5576794" y="3615994"/>
            <a:ext cx="68913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3" name="Multiply 102">
            <a:extLst>
              <a:ext uri="{FF2B5EF4-FFF2-40B4-BE49-F238E27FC236}">
                <a16:creationId xmlns:a16="http://schemas.microsoft.com/office/drawing/2014/main" id="{9E5B88ED-681A-7D4F-B4FD-D2440AD6058B}"/>
              </a:ext>
            </a:extLst>
          </p:cNvPr>
          <p:cNvSpPr/>
          <p:nvPr/>
        </p:nvSpPr>
        <p:spPr>
          <a:xfrm>
            <a:off x="3061955" y="-286976"/>
            <a:ext cx="1556740" cy="13445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HBOS</a:t>
            </a:r>
            <a:r>
              <a:rPr lang="zh-CN" altLang="en-US" dirty="0"/>
              <a:t> 训练时间异常的问题</a:t>
            </a:r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14" y="821847"/>
            <a:ext cx="50800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933514" y="1762897"/>
            <a:ext cx="12599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5" y="939937"/>
            <a:ext cx="5080000" cy="290451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>
            <a:off x="5521659" y="2032087"/>
            <a:ext cx="1360401" cy="72021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0697" y="609872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解决前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1616" y="652417"/>
            <a:ext cx="1107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解决后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-1" b="12489"/>
          <a:stretch>
            <a:fillRect/>
          </a:stretch>
        </p:blipFill>
        <p:spPr>
          <a:xfrm>
            <a:off x="2642394" y="3894831"/>
            <a:ext cx="7315200" cy="589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5662" y="146653"/>
            <a:ext cx="20528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① </a:t>
            </a:r>
            <a:r>
              <a:rPr lang="en-US" altLang="zh-CN" b="1" dirty="0">
                <a:latin typeface="Times New Roman" panose="02020603050405020304" pitchFamily="18" charset="0"/>
              </a:rPr>
              <a:t>Data Processing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192" y="5158474"/>
            <a:ext cx="201850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② </a:t>
            </a:r>
            <a:r>
              <a:rPr lang="en-US" altLang="zh-CN" b="1" dirty="0">
                <a:latin typeface="Times New Roman" panose="02020603050405020304" pitchFamily="18" charset="0"/>
              </a:rPr>
              <a:t>Data Sampling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7204" y="914"/>
            <a:ext cx="270963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</a:rPr>
              <a:t>③ </a:t>
            </a:r>
            <a:r>
              <a:rPr lang="en-US" altLang="zh-CN" sz="1400" b="1" dirty="0">
                <a:latin typeface="Times New Roman" panose="02020603050405020304" pitchFamily="18" charset="0"/>
              </a:rPr>
              <a:t>Model Training and Performance Collecting</a:t>
            </a:r>
            <a:endParaRPr lang="zh-CN" altLang="en-US" sz="1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65587" y="146653"/>
            <a:ext cx="2692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④ </a:t>
            </a:r>
            <a:r>
              <a:rPr lang="en-US" altLang="zh-CN" b="1" dirty="0">
                <a:latin typeface="Times New Roman" panose="02020603050405020304" pitchFamily="18" charset="0"/>
              </a:rPr>
              <a:t>Heuristic Method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87594" y="625422"/>
            <a:ext cx="5846018" cy="928045"/>
            <a:chOff x="1132061" y="803773"/>
            <a:chExt cx="5846018" cy="9280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73" y="1147618"/>
              <a:ext cx="5842006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1132061" y="803773"/>
              <a:ext cx="135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Sliding Window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71576" y="1179504"/>
              <a:ext cx="688028" cy="5414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stCxn id="10" idx="3"/>
            </p:cNvCxnSpPr>
            <p:nvPr/>
          </p:nvCxnSpPr>
          <p:spPr>
            <a:xfrm>
              <a:off x="2487689" y="957662"/>
              <a:ext cx="6083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533408" y="1178090"/>
              <a:ext cx="688028" cy="5414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60437" y="1755274"/>
            <a:ext cx="4426165" cy="976269"/>
            <a:chOff x="1104900" y="1933624"/>
            <a:chExt cx="4426165" cy="976269"/>
          </a:xfrm>
        </p:grpSpPr>
        <p:sp>
          <p:nvSpPr>
            <p:cNvPr id="15" name="文本框 14"/>
            <p:cNvSpPr txBox="1"/>
            <p:nvPr/>
          </p:nvSpPr>
          <p:spPr>
            <a:xfrm>
              <a:off x="1105588" y="1933624"/>
              <a:ext cx="1632178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Origin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8" r="76584"/>
            <a:stretch>
              <a:fillRect/>
            </a:stretch>
          </p:blipFill>
          <p:spPr>
            <a:xfrm>
              <a:off x="2707281" y="2295459"/>
              <a:ext cx="683997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305"/>
            <a:stretch>
              <a:fillRect/>
            </a:stretch>
          </p:blipFill>
          <p:spPr>
            <a:xfrm>
              <a:off x="1136073" y="2295118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9" r="29673"/>
            <a:stretch>
              <a:fillRect/>
            </a:stretch>
          </p:blipFill>
          <p:spPr>
            <a:xfrm>
              <a:off x="4824440" y="229545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" t="52" r="84948" b="-52"/>
            <a:stretch>
              <a:fillRect/>
            </a:stretch>
          </p:blipFill>
          <p:spPr>
            <a:xfrm>
              <a:off x="1921677" y="2295118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2" t="323" r="74480" b="-323"/>
            <a:stretch>
              <a:fillRect/>
            </a:stretch>
          </p:blipFill>
          <p:spPr>
            <a:xfrm>
              <a:off x="3492882" y="2295459"/>
              <a:ext cx="683997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8" name="文本框 67"/>
            <p:cNvSpPr txBox="1"/>
            <p:nvPr/>
          </p:nvSpPr>
          <p:spPr>
            <a:xfrm>
              <a:off x="4278483" y="243367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104900" y="2253343"/>
              <a:ext cx="4426165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57470" y="3265472"/>
            <a:ext cx="4270271" cy="972476"/>
            <a:chOff x="1089923" y="3190237"/>
            <a:chExt cx="4270271" cy="972476"/>
          </a:xfrm>
        </p:grpSpPr>
        <p:sp>
          <p:nvSpPr>
            <p:cNvPr id="20" name="文本框 19"/>
            <p:cNvSpPr txBox="1"/>
            <p:nvPr/>
          </p:nvSpPr>
          <p:spPr>
            <a:xfrm>
              <a:off x="1089923" y="3190237"/>
              <a:ext cx="1798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Sampling Training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305"/>
            <a:stretch>
              <a:fillRect/>
            </a:stretch>
          </p:blipFill>
          <p:spPr>
            <a:xfrm>
              <a:off x="1129731" y="3535580"/>
              <a:ext cx="684000" cy="58488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6" r="64875"/>
            <a:stretch>
              <a:fillRect/>
            </a:stretch>
          </p:blipFill>
          <p:spPr>
            <a:xfrm>
              <a:off x="2304165" y="3535921"/>
              <a:ext cx="684001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7" r="53135"/>
            <a:stretch>
              <a:fillRect/>
            </a:stretch>
          </p:blipFill>
          <p:spPr>
            <a:xfrm>
              <a:off x="3478600" y="3535921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9" r="29673"/>
            <a:stretch>
              <a:fillRect/>
            </a:stretch>
          </p:blipFill>
          <p:spPr>
            <a:xfrm>
              <a:off x="4653033" y="3535921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70" name="矩形 69"/>
            <p:cNvSpPr/>
            <p:nvPr/>
          </p:nvSpPr>
          <p:spPr>
            <a:xfrm>
              <a:off x="1101326" y="3506163"/>
              <a:ext cx="4258868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849673" y="1767216"/>
            <a:ext cx="1463893" cy="964327"/>
            <a:chOff x="5594136" y="1945566"/>
            <a:chExt cx="1463893" cy="964327"/>
          </a:xfrm>
        </p:grpSpPr>
        <p:sp>
          <p:nvSpPr>
            <p:cNvPr id="18" name="文本框 17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92"/>
            <a:stretch>
              <a:fillRect/>
            </a:stretch>
          </p:blipFill>
          <p:spPr>
            <a:xfrm>
              <a:off x="6334929" y="2293179"/>
              <a:ext cx="683999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35" r="6257"/>
            <a:stretch>
              <a:fillRect/>
            </a:stretch>
          </p:blipFill>
          <p:spPr>
            <a:xfrm>
              <a:off x="5638234" y="229317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71" name="矩形 70"/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73" name="箭头: 下 72"/>
          <p:cNvSpPr/>
          <p:nvPr/>
        </p:nvSpPr>
        <p:spPr>
          <a:xfrm>
            <a:off x="2851173" y="1660342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4" name="箭头: 下 73"/>
          <p:cNvSpPr/>
          <p:nvPr/>
        </p:nvSpPr>
        <p:spPr>
          <a:xfrm>
            <a:off x="2851173" y="2962650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3289" y="524134"/>
            <a:ext cx="6095997" cy="2495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05595" y="3177464"/>
            <a:ext cx="6093688" cy="1973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838718" y="3277338"/>
            <a:ext cx="1463893" cy="964327"/>
            <a:chOff x="5594136" y="1945566"/>
            <a:chExt cx="1463893" cy="964327"/>
          </a:xfrm>
        </p:grpSpPr>
        <p:sp>
          <p:nvSpPr>
            <p:cNvPr id="82" name="文本框 81"/>
            <p:cNvSpPr txBox="1"/>
            <p:nvPr/>
          </p:nvSpPr>
          <p:spPr>
            <a:xfrm>
              <a:off x="5594136" y="1945566"/>
              <a:ext cx="755591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Test Set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92"/>
            <a:stretch>
              <a:fillRect/>
            </a:stretch>
          </p:blipFill>
          <p:spPr>
            <a:xfrm>
              <a:off x="6334929" y="2293179"/>
              <a:ext cx="683999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35" r="6257"/>
            <a:stretch>
              <a:fillRect/>
            </a:stretch>
          </p:blipFill>
          <p:spPr>
            <a:xfrm>
              <a:off x="5638234" y="2293179"/>
              <a:ext cx="683998" cy="5842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5" name="矩形 84"/>
            <p:cNvSpPr/>
            <p:nvPr/>
          </p:nvSpPr>
          <p:spPr>
            <a:xfrm>
              <a:off x="5600342" y="2253343"/>
              <a:ext cx="1457687" cy="65655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818133" y="773907"/>
            <a:ext cx="0" cy="20671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763971" y="3314877"/>
            <a:ext cx="0" cy="8804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357579" y="4366578"/>
            <a:ext cx="5964917" cy="686101"/>
            <a:chOff x="61913" y="5007169"/>
            <a:chExt cx="5964917" cy="686101"/>
          </a:xfrm>
        </p:grpSpPr>
        <p:sp>
          <p:nvSpPr>
            <p:cNvPr id="19" name="文本框 18"/>
            <p:cNvSpPr txBox="1"/>
            <p:nvPr/>
          </p:nvSpPr>
          <p:spPr>
            <a:xfrm>
              <a:off x="2307105" y="5292268"/>
              <a:ext cx="196079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simple random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978" y="5292269"/>
              <a:ext cx="206017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Latin hypercube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45635" y="5292267"/>
              <a:ext cx="147829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distance sampling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1913" y="5007169"/>
              <a:ext cx="5964917" cy="686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Sampling Methods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04" name="连接符: 曲线 103"/>
          <p:cNvCxnSpPr>
            <a:stCxn id="102" idx="1"/>
          </p:cNvCxnSpPr>
          <p:nvPr/>
        </p:nvCxnSpPr>
        <p:spPr>
          <a:xfrm rot="10800000" flipH="1">
            <a:off x="357575" y="3078637"/>
            <a:ext cx="2388568" cy="1630988"/>
          </a:xfrm>
          <a:prstGeom prst="bentConnector3">
            <a:avLst>
              <a:gd name="adj1" fmla="val -9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下 106"/>
          <p:cNvSpPr/>
          <p:nvPr/>
        </p:nvSpPr>
        <p:spPr>
          <a:xfrm rot="16200000">
            <a:off x="6430926" y="3738366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988111" y="2925389"/>
            <a:ext cx="1449414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Sample Size </a:t>
            </a:r>
            <a:r>
              <a:rPr lang="en-US" altLang="zh-CN" sz="1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400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endParaRPr lang="zh-CN" altLang="en-US" sz="1400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" name="箭头: 下 122"/>
          <p:cNvSpPr/>
          <p:nvPr/>
        </p:nvSpPr>
        <p:spPr>
          <a:xfrm rot="16200000">
            <a:off x="9452379" y="1235623"/>
            <a:ext cx="274273" cy="3077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727201" y="524134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6771936" y="4004835"/>
            <a:ext cx="2607866" cy="1096323"/>
            <a:chOff x="3549175" y="6708404"/>
            <a:chExt cx="2607866" cy="1096323"/>
          </a:xfrm>
        </p:grpSpPr>
        <p:sp>
          <p:nvSpPr>
            <p:cNvPr id="129" name="文本框 128"/>
            <p:cNvSpPr txBox="1"/>
            <p:nvPr/>
          </p:nvSpPr>
          <p:spPr>
            <a:xfrm>
              <a:off x="4333236" y="7359262"/>
              <a:ext cx="894797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DAGMM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3585475" y="6993504"/>
              <a:ext cx="40427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RF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486265" y="7007260"/>
              <a:ext cx="66396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HBOS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549175" y="6708404"/>
              <a:ext cx="2607866" cy="109632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UTS-AD Models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052278" y="6993502"/>
              <a:ext cx="423514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AE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531707" y="7000952"/>
              <a:ext cx="880369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OC-SVM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593441" y="7359263"/>
              <a:ext cx="68480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</a:rPr>
                <a:t>COCA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298292" y="7359147"/>
              <a:ext cx="540533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······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箭头: 下 138"/>
          <p:cNvSpPr/>
          <p:nvPr/>
        </p:nvSpPr>
        <p:spPr>
          <a:xfrm rot="10800000">
            <a:off x="7917281" y="3508837"/>
            <a:ext cx="274273" cy="3000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816400" y="712485"/>
            <a:ext cx="2196074" cy="563714"/>
            <a:chOff x="6115328" y="3644363"/>
            <a:chExt cx="2196074" cy="56371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7305753" y="3681529"/>
              <a:ext cx="1005649" cy="526548"/>
              <a:chOff x="7010039" y="3484433"/>
              <a:chExt cx="1223743" cy="625430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7790729" y="3500178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7010039" y="3484433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395197" y="3491180"/>
                <a:ext cx="443053" cy="609685"/>
              </a:xfrm>
              <a:custGeom>
                <a:avLst/>
                <a:gdLst>
                  <a:gd name="connsiteX0" fmla="*/ 200788 w 441669"/>
                  <a:gd name="connsiteY0" fmla="*/ 462345 h 607780"/>
                  <a:gd name="connsiteX1" fmla="*/ 232584 w 441669"/>
                  <a:gd name="connsiteY1" fmla="*/ 506180 h 607780"/>
                  <a:gd name="connsiteX2" fmla="*/ 201038 w 441669"/>
                  <a:gd name="connsiteY2" fmla="*/ 550763 h 607780"/>
                  <a:gd name="connsiteX3" fmla="*/ 169075 w 441669"/>
                  <a:gd name="connsiteY3" fmla="*/ 506928 h 607780"/>
                  <a:gd name="connsiteX4" fmla="*/ 200788 w 441669"/>
                  <a:gd name="connsiteY4" fmla="*/ 462345 h 607780"/>
                  <a:gd name="connsiteX5" fmla="*/ 51461 w 441669"/>
                  <a:gd name="connsiteY5" fmla="*/ 440934 h 607780"/>
                  <a:gd name="connsiteX6" fmla="*/ 51461 w 441669"/>
                  <a:gd name="connsiteY6" fmla="*/ 572116 h 607780"/>
                  <a:gd name="connsiteX7" fmla="*/ 133483 w 441669"/>
                  <a:gd name="connsiteY7" fmla="*/ 572116 h 607780"/>
                  <a:gd name="connsiteX8" fmla="*/ 133483 w 441669"/>
                  <a:gd name="connsiteY8" fmla="*/ 547260 h 607780"/>
                  <a:gd name="connsiteX9" fmla="*/ 81272 w 441669"/>
                  <a:gd name="connsiteY9" fmla="*/ 547260 h 607780"/>
                  <a:gd name="connsiteX10" fmla="*/ 81272 w 441669"/>
                  <a:gd name="connsiteY10" fmla="*/ 440934 h 607780"/>
                  <a:gd name="connsiteX11" fmla="*/ 352486 w 441669"/>
                  <a:gd name="connsiteY11" fmla="*/ 439603 h 607780"/>
                  <a:gd name="connsiteX12" fmla="*/ 277459 w 441669"/>
                  <a:gd name="connsiteY12" fmla="*/ 508104 h 607780"/>
                  <a:gd name="connsiteX13" fmla="*/ 295945 w 441669"/>
                  <a:gd name="connsiteY13" fmla="*/ 555822 h 607780"/>
                  <a:gd name="connsiteX14" fmla="*/ 349405 w 441669"/>
                  <a:gd name="connsiteY14" fmla="*/ 573530 h 607780"/>
                  <a:gd name="connsiteX15" fmla="*/ 393289 w 441669"/>
                  <a:gd name="connsiteY15" fmla="*/ 566131 h 607780"/>
                  <a:gd name="connsiteX16" fmla="*/ 393289 w 441669"/>
                  <a:gd name="connsiteY16" fmla="*/ 496965 h 607780"/>
                  <a:gd name="connsiteX17" fmla="*/ 344325 w 441669"/>
                  <a:gd name="connsiteY17" fmla="*/ 496965 h 607780"/>
                  <a:gd name="connsiteX18" fmla="*/ 344325 w 441669"/>
                  <a:gd name="connsiteY18" fmla="*/ 520159 h 607780"/>
                  <a:gd name="connsiteX19" fmla="*/ 364643 w 441669"/>
                  <a:gd name="connsiteY19" fmla="*/ 520159 h 607780"/>
                  <a:gd name="connsiteX20" fmla="*/ 364643 w 441669"/>
                  <a:gd name="connsiteY20" fmla="*/ 547592 h 607780"/>
                  <a:gd name="connsiteX21" fmla="*/ 349988 w 441669"/>
                  <a:gd name="connsiteY21" fmla="*/ 549587 h 607780"/>
                  <a:gd name="connsiteX22" fmla="*/ 308685 w 441669"/>
                  <a:gd name="connsiteY22" fmla="*/ 506525 h 607780"/>
                  <a:gd name="connsiteX23" fmla="*/ 352153 w 441669"/>
                  <a:gd name="connsiteY23" fmla="*/ 464127 h 607780"/>
                  <a:gd name="connsiteX24" fmla="*/ 382713 w 441669"/>
                  <a:gd name="connsiteY24" fmla="*/ 469780 h 607780"/>
                  <a:gd name="connsiteX25" fmla="*/ 388958 w 441669"/>
                  <a:gd name="connsiteY25" fmla="*/ 446005 h 607780"/>
                  <a:gd name="connsiteX26" fmla="*/ 352486 w 441669"/>
                  <a:gd name="connsiteY26" fmla="*/ 439603 h 607780"/>
                  <a:gd name="connsiteX27" fmla="*/ 201599 w 441669"/>
                  <a:gd name="connsiteY27" fmla="*/ 438772 h 607780"/>
                  <a:gd name="connsiteX28" fmla="*/ 137647 w 441669"/>
                  <a:gd name="connsiteY28" fmla="*/ 507523 h 607780"/>
                  <a:gd name="connsiteX29" fmla="*/ 199434 w 441669"/>
                  <a:gd name="connsiteY29" fmla="*/ 574278 h 607780"/>
                  <a:gd name="connsiteX30" fmla="*/ 263969 w 441669"/>
                  <a:gd name="connsiteY30" fmla="*/ 505195 h 607780"/>
                  <a:gd name="connsiteX31" fmla="*/ 201599 w 441669"/>
                  <a:gd name="connsiteY31" fmla="*/ 438772 h 607780"/>
                  <a:gd name="connsiteX32" fmla="*/ 131356 w 441669"/>
                  <a:gd name="connsiteY32" fmla="*/ 311335 h 607780"/>
                  <a:gd name="connsiteX33" fmla="*/ 284558 w 441669"/>
                  <a:gd name="connsiteY33" fmla="*/ 311335 h 607780"/>
                  <a:gd name="connsiteX34" fmla="*/ 287555 w 441669"/>
                  <a:gd name="connsiteY34" fmla="*/ 314334 h 607780"/>
                  <a:gd name="connsiteX35" fmla="*/ 284558 w 441669"/>
                  <a:gd name="connsiteY35" fmla="*/ 317333 h 607780"/>
                  <a:gd name="connsiteX36" fmla="*/ 131356 w 441669"/>
                  <a:gd name="connsiteY36" fmla="*/ 317333 h 607780"/>
                  <a:gd name="connsiteX37" fmla="*/ 128359 w 441669"/>
                  <a:gd name="connsiteY37" fmla="*/ 314334 h 607780"/>
                  <a:gd name="connsiteX38" fmla="*/ 131356 w 441669"/>
                  <a:gd name="connsiteY38" fmla="*/ 311335 h 607780"/>
                  <a:gd name="connsiteX39" fmla="*/ 131356 w 441669"/>
                  <a:gd name="connsiteY39" fmla="*/ 276546 h 607780"/>
                  <a:gd name="connsiteX40" fmla="*/ 284558 w 441669"/>
                  <a:gd name="connsiteY40" fmla="*/ 276546 h 607780"/>
                  <a:gd name="connsiteX41" fmla="*/ 287555 w 441669"/>
                  <a:gd name="connsiteY41" fmla="*/ 279551 h 607780"/>
                  <a:gd name="connsiteX42" fmla="*/ 284558 w 441669"/>
                  <a:gd name="connsiteY42" fmla="*/ 282473 h 607780"/>
                  <a:gd name="connsiteX43" fmla="*/ 131356 w 441669"/>
                  <a:gd name="connsiteY43" fmla="*/ 282473 h 607780"/>
                  <a:gd name="connsiteX44" fmla="*/ 128359 w 441669"/>
                  <a:gd name="connsiteY44" fmla="*/ 279551 h 607780"/>
                  <a:gd name="connsiteX45" fmla="*/ 131356 w 441669"/>
                  <a:gd name="connsiteY45" fmla="*/ 276546 h 607780"/>
                  <a:gd name="connsiteX46" fmla="*/ 131356 w 441669"/>
                  <a:gd name="connsiteY46" fmla="*/ 235830 h 607780"/>
                  <a:gd name="connsiteX47" fmla="*/ 284558 w 441669"/>
                  <a:gd name="connsiteY47" fmla="*/ 235830 h 607780"/>
                  <a:gd name="connsiteX48" fmla="*/ 287555 w 441669"/>
                  <a:gd name="connsiteY48" fmla="*/ 238829 h 607780"/>
                  <a:gd name="connsiteX49" fmla="*/ 284558 w 441669"/>
                  <a:gd name="connsiteY49" fmla="*/ 241828 h 607780"/>
                  <a:gd name="connsiteX50" fmla="*/ 131356 w 441669"/>
                  <a:gd name="connsiteY50" fmla="*/ 241828 h 607780"/>
                  <a:gd name="connsiteX51" fmla="*/ 128359 w 441669"/>
                  <a:gd name="connsiteY51" fmla="*/ 238829 h 607780"/>
                  <a:gd name="connsiteX52" fmla="*/ 131356 w 441669"/>
                  <a:gd name="connsiteY52" fmla="*/ 235830 h 607780"/>
                  <a:gd name="connsiteX53" fmla="*/ 131356 w 441669"/>
                  <a:gd name="connsiteY53" fmla="*/ 201111 h 607780"/>
                  <a:gd name="connsiteX54" fmla="*/ 284558 w 441669"/>
                  <a:gd name="connsiteY54" fmla="*/ 201111 h 607780"/>
                  <a:gd name="connsiteX55" fmla="*/ 287555 w 441669"/>
                  <a:gd name="connsiteY55" fmla="*/ 204110 h 607780"/>
                  <a:gd name="connsiteX56" fmla="*/ 284558 w 441669"/>
                  <a:gd name="connsiteY56" fmla="*/ 207109 h 607780"/>
                  <a:gd name="connsiteX57" fmla="*/ 131356 w 441669"/>
                  <a:gd name="connsiteY57" fmla="*/ 207109 h 607780"/>
                  <a:gd name="connsiteX58" fmla="*/ 128359 w 441669"/>
                  <a:gd name="connsiteY58" fmla="*/ 204110 h 607780"/>
                  <a:gd name="connsiteX59" fmla="*/ 131356 w 441669"/>
                  <a:gd name="connsiteY59" fmla="*/ 201111 h 607780"/>
                  <a:gd name="connsiteX60" fmla="*/ 107031 w 441669"/>
                  <a:gd name="connsiteY60" fmla="*/ 172745 h 607780"/>
                  <a:gd name="connsiteX61" fmla="*/ 107031 w 441669"/>
                  <a:gd name="connsiteY61" fmla="*/ 351539 h 607780"/>
                  <a:gd name="connsiteX62" fmla="*/ 313861 w 441669"/>
                  <a:gd name="connsiteY62" fmla="*/ 351539 h 607780"/>
                  <a:gd name="connsiteX63" fmla="*/ 313861 w 441669"/>
                  <a:gd name="connsiteY63" fmla="*/ 172745 h 607780"/>
                  <a:gd name="connsiteX64" fmla="*/ 113942 w 441669"/>
                  <a:gd name="connsiteY64" fmla="*/ 101261 h 607780"/>
                  <a:gd name="connsiteX65" fmla="*/ 121935 w 441669"/>
                  <a:gd name="connsiteY65" fmla="*/ 101261 h 607780"/>
                  <a:gd name="connsiteX66" fmla="*/ 121935 w 441669"/>
                  <a:gd name="connsiteY66" fmla="*/ 130104 h 607780"/>
                  <a:gd name="connsiteX67" fmla="*/ 131344 w 441669"/>
                  <a:gd name="connsiteY67" fmla="*/ 139497 h 607780"/>
                  <a:gd name="connsiteX68" fmla="*/ 140836 w 441669"/>
                  <a:gd name="connsiteY68" fmla="*/ 130104 h 607780"/>
                  <a:gd name="connsiteX69" fmla="*/ 140836 w 441669"/>
                  <a:gd name="connsiteY69" fmla="*/ 101262 h 607780"/>
                  <a:gd name="connsiteX70" fmla="*/ 140849 w 441669"/>
                  <a:gd name="connsiteY70" fmla="*/ 101262 h 607780"/>
                  <a:gd name="connsiteX71" fmla="*/ 140849 w 441669"/>
                  <a:gd name="connsiteY71" fmla="*/ 101261 h 607780"/>
                  <a:gd name="connsiteX72" fmla="*/ 170627 w 441669"/>
                  <a:gd name="connsiteY72" fmla="*/ 101261 h 607780"/>
                  <a:gd name="connsiteX73" fmla="*/ 170627 w 441669"/>
                  <a:gd name="connsiteY73" fmla="*/ 101262 h 607780"/>
                  <a:gd name="connsiteX74" fmla="*/ 170645 w 441669"/>
                  <a:gd name="connsiteY74" fmla="*/ 101262 h 607780"/>
                  <a:gd name="connsiteX75" fmla="*/ 170645 w 441669"/>
                  <a:gd name="connsiteY75" fmla="*/ 130104 h 607780"/>
                  <a:gd name="connsiteX76" fmla="*/ 180137 w 441669"/>
                  <a:gd name="connsiteY76" fmla="*/ 139497 h 607780"/>
                  <a:gd name="connsiteX77" fmla="*/ 189546 w 441669"/>
                  <a:gd name="connsiteY77" fmla="*/ 130104 h 607780"/>
                  <a:gd name="connsiteX78" fmla="*/ 189546 w 441669"/>
                  <a:gd name="connsiteY78" fmla="*/ 101261 h 607780"/>
                  <a:gd name="connsiteX79" fmla="*/ 226303 w 441669"/>
                  <a:gd name="connsiteY79" fmla="*/ 101261 h 607780"/>
                  <a:gd name="connsiteX80" fmla="*/ 226303 w 441669"/>
                  <a:gd name="connsiteY80" fmla="*/ 101262 h 607780"/>
                  <a:gd name="connsiteX81" fmla="*/ 226349 w 441669"/>
                  <a:gd name="connsiteY81" fmla="*/ 101262 h 607780"/>
                  <a:gd name="connsiteX82" fmla="*/ 226349 w 441669"/>
                  <a:gd name="connsiteY82" fmla="*/ 130104 h 607780"/>
                  <a:gd name="connsiteX83" fmla="*/ 235842 w 441669"/>
                  <a:gd name="connsiteY83" fmla="*/ 139497 h 607780"/>
                  <a:gd name="connsiteX84" fmla="*/ 245250 w 441669"/>
                  <a:gd name="connsiteY84" fmla="*/ 130104 h 607780"/>
                  <a:gd name="connsiteX85" fmla="*/ 245250 w 441669"/>
                  <a:gd name="connsiteY85" fmla="*/ 101261 h 607780"/>
                  <a:gd name="connsiteX86" fmla="*/ 275059 w 441669"/>
                  <a:gd name="connsiteY86" fmla="*/ 101261 h 607780"/>
                  <a:gd name="connsiteX87" fmla="*/ 275059 w 441669"/>
                  <a:gd name="connsiteY87" fmla="*/ 130104 h 607780"/>
                  <a:gd name="connsiteX88" fmla="*/ 284551 w 441669"/>
                  <a:gd name="connsiteY88" fmla="*/ 139497 h 607780"/>
                  <a:gd name="connsiteX89" fmla="*/ 293960 w 441669"/>
                  <a:gd name="connsiteY89" fmla="*/ 130104 h 607780"/>
                  <a:gd name="connsiteX90" fmla="*/ 293960 w 441669"/>
                  <a:gd name="connsiteY90" fmla="*/ 101262 h 607780"/>
                  <a:gd name="connsiteX91" fmla="*/ 293976 w 441669"/>
                  <a:gd name="connsiteY91" fmla="*/ 101262 h 607780"/>
                  <a:gd name="connsiteX92" fmla="*/ 293976 w 441669"/>
                  <a:gd name="connsiteY92" fmla="*/ 101261 h 607780"/>
                  <a:gd name="connsiteX93" fmla="*/ 300442 w 441669"/>
                  <a:gd name="connsiteY93" fmla="*/ 101261 h 607780"/>
                  <a:gd name="connsiteX94" fmla="*/ 300442 w 441669"/>
                  <a:gd name="connsiteY94" fmla="*/ 145814 h 607780"/>
                  <a:gd name="connsiteX95" fmla="*/ 312349 w 441669"/>
                  <a:gd name="connsiteY95" fmla="*/ 157702 h 607780"/>
                  <a:gd name="connsiteX96" fmla="*/ 328765 w 441669"/>
                  <a:gd name="connsiteY96" fmla="*/ 157702 h 607780"/>
                  <a:gd name="connsiteX97" fmla="*/ 328765 w 441669"/>
                  <a:gd name="connsiteY97" fmla="*/ 351539 h 607780"/>
                  <a:gd name="connsiteX98" fmla="*/ 310863 w 441669"/>
                  <a:gd name="connsiteY98" fmla="*/ 369410 h 607780"/>
                  <a:gd name="connsiteX99" fmla="*/ 113942 w 441669"/>
                  <a:gd name="connsiteY99" fmla="*/ 369410 h 607780"/>
                  <a:gd name="connsiteX100" fmla="*/ 96040 w 441669"/>
                  <a:gd name="connsiteY100" fmla="*/ 351539 h 607780"/>
                  <a:gd name="connsiteX101" fmla="*/ 96040 w 441669"/>
                  <a:gd name="connsiteY101" fmla="*/ 119132 h 607780"/>
                  <a:gd name="connsiteX102" fmla="*/ 113942 w 441669"/>
                  <a:gd name="connsiteY102" fmla="*/ 101261 h 607780"/>
                  <a:gd name="connsiteX103" fmla="*/ 284562 w 441669"/>
                  <a:gd name="connsiteY103" fmla="*/ 88842 h 607780"/>
                  <a:gd name="connsiteX104" fmla="*/ 293976 w 441669"/>
                  <a:gd name="connsiteY104" fmla="*/ 98345 h 607780"/>
                  <a:gd name="connsiteX105" fmla="*/ 293976 w 441669"/>
                  <a:gd name="connsiteY105" fmla="*/ 101261 h 607780"/>
                  <a:gd name="connsiteX106" fmla="*/ 293960 w 441669"/>
                  <a:gd name="connsiteY106" fmla="*/ 101261 h 607780"/>
                  <a:gd name="connsiteX107" fmla="*/ 293960 w 441669"/>
                  <a:gd name="connsiteY107" fmla="*/ 101262 h 607780"/>
                  <a:gd name="connsiteX108" fmla="*/ 275064 w 441669"/>
                  <a:gd name="connsiteY108" fmla="*/ 101262 h 607780"/>
                  <a:gd name="connsiteX109" fmla="*/ 275064 w 441669"/>
                  <a:gd name="connsiteY109" fmla="*/ 98345 h 607780"/>
                  <a:gd name="connsiteX110" fmla="*/ 284562 w 441669"/>
                  <a:gd name="connsiteY110" fmla="*/ 88842 h 607780"/>
                  <a:gd name="connsiteX111" fmla="*/ 235717 w 441669"/>
                  <a:gd name="connsiteY111" fmla="*/ 88842 h 607780"/>
                  <a:gd name="connsiteX112" fmla="*/ 245215 w 441669"/>
                  <a:gd name="connsiteY112" fmla="*/ 98345 h 607780"/>
                  <a:gd name="connsiteX113" fmla="*/ 245215 w 441669"/>
                  <a:gd name="connsiteY113" fmla="*/ 101262 h 607780"/>
                  <a:gd name="connsiteX114" fmla="*/ 226349 w 441669"/>
                  <a:gd name="connsiteY114" fmla="*/ 101262 h 607780"/>
                  <a:gd name="connsiteX115" fmla="*/ 226349 w 441669"/>
                  <a:gd name="connsiteY115" fmla="*/ 101261 h 607780"/>
                  <a:gd name="connsiteX116" fmla="*/ 226303 w 441669"/>
                  <a:gd name="connsiteY116" fmla="*/ 101261 h 607780"/>
                  <a:gd name="connsiteX117" fmla="*/ 226303 w 441669"/>
                  <a:gd name="connsiteY117" fmla="*/ 98345 h 607780"/>
                  <a:gd name="connsiteX118" fmla="*/ 235717 w 441669"/>
                  <a:gd name="connsiteY118" fmla="*/ 88842 h 607780"/>
                  <a:gd name="connsiteX119" fmla="*/ 180125 w 441669"/>
                  <a:gd name="connsiteY119" fmla="*/ 88842 h 607780"/>
                  <a:gd name="connsiteX120" fmla="*/ 189539 w 441669"/>
                  <a:gd name="connsiteY120" fmla="*/ 98345 h 607780"/>
                  <a:gd name="connsiteX121" fmla="*/ 189539 w 441669"/>
                  <a:gd name="connsiteY121" fmla="*/ 101262 h 607780"/>
                  <a:gd name="connsiteX122" fmla="*/ 170645 w 441669"/>
                  <a:gd name="connsiteY122" fmla="*/ 101262 h 607780"/>
                  <a:gd name="connsiteX123" fmla="*/ 170645 w 441669"/>
                  <a:gd name="connsiteY123" fmla="*/ 101261 h 607780"/>
                  <a:gd name="connsiteX124" fmla="*/ 170627 w 441669"/>
                  <a:gd name="connsiteY124" fmla="*/ 101261 h 607780"/>
                  <a:gd name="connsiteX125" fmla="*/ 170627 w 441669"/>
                  <a:gd name="connsiteY125" fmla="*/ 98345 h 607780"/>
                  <a:gd name="connsiteX126" fmla="*/ 180125 w 441669"/>
                  <a:gd name="connsiteY126" fmla="*/ 88842 h 607780"/>
                  <a:gd name="connsiteX127" fmla="*/ 131351 w 441669"/>
                  <a:gd name="connsiteY127" fmla="*/ 88842 h 607780"/>
                  <a:gd name="connsiteX128" fmla="*/ 140849 w 441669"/>
                  <a:gd name="connsiteY128" fmla="*/ 98345 h 607780"/>
                  <a:gd name="connsiteX129" fmla="*/ 140849 w 441669"/>
                  <a:gd name="connsiteY129" fmla="*/ 101261 h 607780"/>
                  <a:gd name="connsiteX130" fmla="*/ 140836 w 441669"/>
                  <a:gd name="connsiteY130" fmla="*/ 101261 h 607780"/>
                  <a:gd name="connsiteX131" fmla="*/ 140836 w 441669"/>
                  <a:gd name="connsiteY131" fmla="*/ 101262 h 607780"/>
                  <a:gd name="connsiteX132" fmla="*/ 121937 w 441669"/>
                  <a:gd name="connsiteY132" fmla="*/ 101262 h 607780"/>
                  <a:gd name="connsiteX133" fmla="*/ 121937 w 441669"/>
                  <a:gd name="connsiteY133" fmla="*/ 98345 h 607780"/>
                  <a:gd name="connsiteX134" fmla="*/ 131351 w 441669"/>
                  <a:gd name="connsiteY134" fmla="*/ 88842 h 607780"/>
                  <a:gd name="connsiteX135" fmla="*/ 23899 w 441669"/>
                  <a:gd name="connsiteY135" fmla="*/ 23859 h 607780"/>
                  <a:gd name="connsiteX136" fmla="*/ 23899 w 441669"/>
                  <a:gd name="connsiteY136" fmla="*/ 404688 h 607780"/>
                  <a:gd name="connsiteX137" fmla="*/ 417854 w 441669"/>
                  <a:gd name="connsiteY137" fmla="*/ 404688 h 607780"/>
                  <a:gd name="connsiteX138" fmla="*/ 417770 w 441669"/>
                  <a:gd name="connsiteY138" fmla="*/ 157702 h 607780"/>
                  <a:gd name="connsiteX139" fmla="*/ 328765 w 441669"/>
                  <a:gd name="connsiteY139" fmla="*/ 157702 h 607780"/>
                  <a:gd name="connsiteX140" fmla="*/ 328765 w 441669"/>
                  <a:gd name="connsiteY140" fmla="*/ 119132 h 607780"/>
                  <a:gd name="connsiteX141" fmla="*/ 310863 w 441669"/>
                  <a:gd name="connsiteY141" fmla="*/ 101261 h 607780"/>
                  <a:gd name="connsiteX142" fmla="*/ 300442 w 441669"/>
                  <a:gd name="connsiteY142" fmla="*/ 101261 h 607780"/>
                  <a:gd name="connsiteX143" fmla="*/ 300442 w 441669"/>
                  <a:gd name="connsiteY143" fmla="*/ 23859 h 607780"/>
                  <a:gd name="connsiteX144" fmla="*/ 23899 w 441669"/>
                  <a:gd name="connsiteY144" fmla="*/ 0 h 607780"/>
                  <a:gd name="connsiteX145" fmla="*/ 312349 w 441669"/>
                  <a:gd name="connsiteY145" fmla="*/ 0 h 607780"/>
                  <a:gd name="connsiteX146" fmla="*/ 315097 w 441669"/>
                  <a:gd name="connsiteY146" fmla="*/ 333 h 607780"/>
                  <a:gd name="connsiteX147" fmla="*/ 315763 w 441669"/>
                  <a:gd name="connsiteY147" fmla="*/ 582 h 607780"/>
                  <a:gd name="connsiteX148" fmla="*/ 318095 w 441669"/>
                  <a:gd name="connsiteY148" fmla="*/ 1496 h 607780"/>
                  <a:gd name="connsiteX149" fmla="*/ 318928 w 441669"/>
                  <a:gd name="connsiteY149" fmla="*/ 1995 h 607780"/>
                  <a:gd name="connsiteX150" fmla="*/ 321259 w 441669"/>
                  <a:gd name="connsiteY150" fmla="*/ 3990 h 607780"/>
                  <a:gd name="connsiteX151" fmla="*/ 321342 w 441669"/>
                  <a:gd name="connsiteY151" fmla="*/ 4073 h 607780"/>
                  <a:gd name="connsiteX152" fmla="*/ 438755 w 441669"/>
                  <a:gd name="connsiteY152" fmla="*/ 137916 h 607780"/>
                  <a:gd name="connsiteX153" fmla="*/ 441586 w 441669"/>
                  <a:gd name="connsiteY153" fmla="*/ 145648 h 607780"/>
                  <a:gd name="connsiteX154" fmla="*/ 441669 w 441669"/>
                  <a:gd name="connsiteY154" fmla="*/ 146978 h 607780"/>
                  <a:gd name="connsiteX155" fmla="*/ 441669 w 441669"/>
                  <a:gd name="connsiteY155" fmla="*/ 583921 h 607780"/>
                  <a:gd name="connsiteX156" fmla="*/ 417770 w 441669"/>
                  <a:gd name="connsiteY156" fmla="*/ 607780 h 607780"/>
                  <a:gd name="connsiteX157" fmla="*/ 23899 w 441669"/>
                  <a:gd name="connsiteY157" fmla="*/ 607780 h 607780"/>
                  <a:gd name="connsiteX158" fmla="*/ 0 w 441669"/>
                  <a:gd name="connsiteY158" fmla="*/ 583921 h 607780"/>
                  <a:gd name="connsiteX159" fmla="*/ 0 w 441669"/>
                  <a:gd name="connsiteY159" fmla="*/ 23859 h 607780"/>
                  <a:gd name="connsiteX160" fmla="*/ 23899 w 441669"/>
                  <a:gd name="connsiteY160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441669" h="607780">
                    <a:moveTo>
                      <a:pt x="200788" y="462345"/>
                    </a:moveTo>
                    <a:cubicBezTo>
                      <a:pt x="221264" y="462345"/>
                      <a:pt x="232584" y="482557"/>
                      <a:pt x="232584" y="506180"/>
                    </a:cubicBezTo>
                    <a:cubicBezTo>
                      <a:pt x="232584" y="531632"/>
                      <a:pt x="221097" y="550763"/>
                      <a:pt x="201038" y="550763"/>
                    </a:cubicBezTo>
                    <a:cubicBezTo>
                      <a:pt x="181144" y="550763"/>
                      <a:pt x="169075" y="532630"/>
                      <a:pt x="169075" y="506928"/>
                    </a:cubicBezTo>
                    <a:cubicBezTo>
                      <a:pt x="169075" y="481393"/>
                      <a:pt x="180728" y="462345"/>
                      <a:pt x="200788" y="462345"/>
                    </a:cubicBezTo>
                    <a:close/>
                    <a:moveTo>
                      <a:pt x="51461" y="440934"/>
                    </a:moveTo>
                    <a:lnTo>
                      <a:pt x="51461" y="572116"/>
                    </a:lnTo>
                    <a:lnTo>
                      <a:pt x="133483" y="572116"/>
                    </a:lnTo>
                    <a:lnTo>
                      <a:pt x="133483" y="547260"/>
                    </a:lnTo>
                    <a:lnTo>
                      <a:pt x="81272" y="547260"/>
                    </a:lnTo>
                    <a:lnTo>
                      <a:pt x="81272" y="440934"/>
                    </a:lnTo>
                    <a:close/>
                    <a:moveTo>
                      <a:pt x="352486" y="439603"/>
                    </a:moveTo>
                    <a:cubicBezTo>
                      <a:pt x="309435" y="439603"/>
                      <a:pt x="277625" y="464460"/>
                      <a:pt x="277459" y="508104"/>
                    </a:cubicBezTo>
                    <a:cubicBezTo>
                      <a:pt x="277292" y="527391"/>
                      <a:pt x="283871" y="544516"/>
                      <a:pt x="295945" y="555822"/>
                    </a:cubicBezTo>
                    <a:cubicBezTo>
                      <a:pt x="308019" y="567461"/>
                      <a:pt x="325423" y="573530"/>
                      <a:pt x="349405" y="573530"/>
                    </a:cubicBezTo>
                    <a:cubicBezTo>
                      <a:pt x="366725" y="573530"/>
                      <a:pt x="384129" y="569207"/>
                      <a:pt x="393289" y="566131"/>
                    </a:cubicBezTo>
                    <a:lnTo>
                      <a:pt x="393289" y="496965"/>
                    </a:lnTo>
                    <a:lnTo>
                      <a:pt x="344325" y="496965"/>
                    </a:lnTo>
                    <a:lnTo>
                      <a:pt x="344325" y="520159"/>
                    </a:lnTo>
                    <a:lnTo>
                      <a:pt x="364643" y="520159"/>
                    </a:lnTo>
                    <a:lnTo>
                      <a:pt x="364643" y="547592"/>
                    </a:lnTo>
                    <a:cubicBezTo>
                      <a:pt x="362229" y="548756"/>
                      <a:pt x="356816" y="549587"/>
                      <a:pt x="349988" y="549587"/>
                    </a:cubicBezTo>
                    <a:cubicBezTo>
                      <a:pt x="325589" y="549587"/>
                      <a:pt x="308685" y="533626"/>
                      <a:pt x="308685" y="506525"/>
                    </a:cubicBezTo>
                    <a:cubicBezTo>
                      <a:pt x="308685" y="478094"/>
                      <a:pt x="327338" y="464127"/>
                      <a:pt x="352153" y="464127"/>
                    </a:cubicBezTo>
                    <a:cubicBezTo>
                      <a:pt x="366559" y="464127"/>
                      <a:pt x="375552" y="466621"/>
                      <a:pt x="382713" y="469780"/>
                    </a:cubicBezTo>
                    <a:lnTo>
                      <a:pt x="388958" y="446005"/>
                    </a:lnTo>
                    <a:cubicBezTo>
                      <a:pt x="382547" y="442929"/>
                      <a:pt x="369473" y="439603"/>
                      <a:pt x="352486" y="439603"/>
                    </a:cubicBezTo>
                    <a:close/>
                    <a:moveTo>
                      <a:pt x="201599" y="438772"/>
                    </a:moveTo>
                    <a:cubicBezTo>
                      <a:pt x="162795" y="438772"/>
                      <a:pt x="137647" y="468201"/>
                      <a:pt x="137647" y="507523"/>
                    </a:cubicBezTo>
                    <a:cubicBezTo>
                      <a:pt x="137647" y="544849"/>
                      <a:pt x="160463" y="574278"/>
                      <a:pt x="199434" y="574278"/>
                    </a:cubicBezTo>
                    <a:cubicBezTo>
                      <a:pt x="237822" y="574278"/>
                      <a:pt x="263969" y="548174"/>
                      <a:pt x="263969" y="505195"/>
                    </a:cubicBezTo>
                    <a:cubicBezTo>
                      <a:pt x="263969" y="468949"/>
                      <a:pt x="241902" y="438772"/>
                      <a:pt x="201599" y="438772"/>
                    </a:cubicBezTo>
                    <a:close/>
                    <a:moveTo>
                      <a:pt x="131356" y="311335"/>
                    </a:moveTo>
                    <a:lnTo>
                      <a:pt x="284558" y="311335"/>
                    </a:lnTo>
                    <a:cubicBezTo>
                      <a:pt x="286223" y="311335"/>
                      <a:pt x="287555" y="312668"/>
                      <a:pt x="287555" y="314334"/>
                    </a:cubicBezTo>
                    <a:cubicBezTo>
                      <a:pt x="287555" y="315917"/>
                      <a:pt x="286223" y="317333"/>
                      <a:pt x="284558" y="317333"/>
                    </a:cubicBezTo>
                    <a:lnTo>
                      <a:pt x="131356" y="317333"/>
                    </a:lnTo>
                    <a:cubicBezTo>
                      <a:pt x="129691" y="317333"/>
                      <a:pt x="128359" y="315917"/>
                      <a:pt x="128359" y="314334"/>
                    </a:cubicBezTo>
                    <a:cubicBezTo>
                      <a:pt x="128359" y="312668"/>
                      <a:pt x="129691" y="311335"/>
                      <a:pt x="131356" y="311335"/>
                    </a:cubicBezTo>
                    <a:close/>
                    <a:moveTo>
                      <a:pt x="131356" y="276546"/>
                    </a:moveTo>
                    <a:lnTo>
                      <a:pt x="284558" y="276546"/>
                    </a:lnTo>
                    <a:cubicBezTo>
                      <a:pt x="286223" y="276546"/>
                      <a:pt x="287555" y="277882"/>
                      <a:pt x="287555" y="279551"/>
                    </a:cubicBezTo>
                    <a:cubicBezTo>
                      <a:pt x="287555" y="281137"/>
                      <a:pt x="286223" y="282473"/>
                      <a:pt x="284558" y="282473"/>
                    </a:cubicBezTo>
                    <a:lnTo>
                      <a:pt x="131356" y="282473"/>
                    </a:lnTo>
                    <a:cubicBezTo>
                      <a:pt x="129691" y="282473"/>
                      <a:pt x="128359" y="281137"/>
                      <a:pt x="128359" y="279551"/>
                    </a:cubicBezTo>
                    <a:cubicBezTo>
                      <a:pt x="128359" y="277882"/>
                      <a:pt x="129691" y="276546"/>
                      <a:pt x="131356" y="276546"/>
                    </a:cubicBezTo>
                    <a:close/>
                    <a:moveTo>
                      <a:pt x="131356" y="235830"/>
                    </a:moveTo>
                    <a:lnTo>
                      <a:pt x="284558" y="235830"/>
                    </a:lnTo>
                    <a:cubicBezTo>
                      <a:pt x="286223" y="235830"/>
                      <a:pt x="287555" y="237163"/>
                      <a:pt x="287555" y="238829"/>
                    </a:cubicBezTo>
                    <a:cubicBezTo>
                      <a:pt x="287555" y="240495"/>
                      <a:pt x="286223" y="241828"/>
                      <a:pt x="284558" y="241828"/>
                    </a:cubicBezTo>
                    <a:lnTo>
                      <a:pt x="131356" y="241828"/>
                    </a:lnTo>
                    <a:cubicBezTo>
                      <a:pt x="129691" y="241828"/>
                      <a:pt x="128359" y="240495"/>
                      <a:pt x="128359" y="238829"/>
                    </a:cubicBezTo>
                    <a:cubicBezTo>
                      <a:pt x="128359" y="237163"/>
                      <a:pt x="129691" y="235830"/>
                      <a:pt x="131356" y="235830"/>
                    </a:cubicBezTo>
                    <a:close/>
                    <a:moveTo>
                      <a:pt x="131356" y="201111"/>
                    </a:moveTo>
                    <a:lnTo>
                      <a:pt x="284558" y="201111"/>
                    </a:lnTo>
                    <a:cubicBezTo>
                      <a:pt x="286223" y="201111"/>
                      <a:pt x="287555" y="202444"/>
                      <a:pt x="287555" y="204110"/>
                    </a:cubicBezTo>
                    <a:cubicBezTo>
                      <a:pt x="287555" y="205776"/>
                      <a:pt x="286223" y="207109"/>
                      <a:pt x="284558" y="207109"/>
                    </a:cubicBezTo>
                    <a:lnTo>
                      <a:pt x="131356" y="207109"/>
                    </a:lnTo>
                    <a:cubicBezTo>
                      <a:pt x="129691" y="207109"/>
                      <a:pt x="128359" y="205776"/>
                      <a:pt x="128359" y="204110"/>
                    </a:cubicBezTo>
                    <a:cubicBezTo>
                      <a:pt x="128359" y="202444"/>
                      <a:pt x="129691" y="201111"/>
                      <a:pt x="131356" y="201111"/>
                    </a:cubicBezTo>
                    <a:close/>
                    <a:moveTo>
                      <a:pt x="107031" y="172745"/>
                    </a:moveTo>
                    <a:lnTo>
                      <a:pt x="107031" y="351539"/>
                    </a:lnTo>
                    <a:lnTo>
                      <a:pt x="313861" y="351539"/>
                    </a:lnTo>
                    <a:lnTo>
                      <a:pt x="313861" y="172745"/>
                    </a:lnTo>
                    <a:close/>
                    <a:moveTo>
                      <a:pt x="113942" y="101261"/>
                    </a:moveTo>
                    <a:lnTo>
                      <a:pt x="121935" y="101261"/>
                    </a:lnTo>
                    <a:lnTo>
                      <a:pt x="121935" y="130104"/>
                    </a:lnTo>
                    <a:cubicBezTo>
                      <a:pt x="121935" y="135258"/>
                      <a:pt x="126182" y="139497"/>
                      <a:pt x="131344" y="139497"/>
                    </a:cubicBezTo>
                    <a:cubicBezTo>
                      <a:pt x="136590" y="139497"/>
                      <a:pt x="140836" y="135258"/>
                      <a:pt x="140836" y="130104"/>
                    </a:cubicBezTo>
                    <a:lnTo>
                      <a:pt x="140836" y="101262"/>
                    </a:lnTo>
                    <a:lnTo>
                      <a:pt x="140849" y="101262"/>
                    </a:lnTo>
                    <a:lnTo>
                      <a:pt x="140849" y="101261"/>
                    </a:lnTo>
                    <a:lnTo>
                      <a:pt x="170627" y="101261"/>
                    </a:lnTo>
                    <a:lnTo>
                      <a:pt x="170627" y="101262"/>
                    </a:lnTo>
                    <a:lnTo>
                      <a:pt x="170645" y="101262"/>
                    </a:lnTo>
                    <a:lnTo>
                      <a:pt x="170645" y="130104"/>
                    </a:lnTo>
                    <a:cubicBezTo>
                      <a:pt x="170645" y="135258"/>
                      <a:pt x="174892" y="139497"/>
                      <a:pt x="180137" y="139497"/>
                    </a:cubicBezTo>
                    <a:cubicBezTo>
                      <a:pt x="185300" y="139497"/>
                      <a:pt x="189546" y="135258"/>
                      <a:pt x="189546" y="130104"/>
                    </a:cubicBezTo>
                    <a:lnTo>
                      <a:pt x="189546" y="101261"/>
                    </a:lnTo>
                    <a:lnTo>
                      <a:pt x="226303" y="101261"/>
                    </a:lnTo>
                    <a:lnTo>
                      <a:pt x="226303" y="101262"/>
                    </a:lnTo>
                    <a:lnTo>
                      <a:pt x="226349" y="101262"/>
                    </a:lnTo>
                    <a:lnTo>
                      <a:pt x="226349" y="130104"/>
                    </a:lnTo>
                    <a:cubicBezTo>
                      <a:pt x="226349" y="135258"/>
                      <a:pt x="230596" y="139497"/>
                      <a:pt x="235842" y="139497"/>
                    </a:cubicBezTo>
                    <a:cubicBezTo>
                      <a:pt x="241004" y="139497"/>
                      <a:pt x="245250" y="135258"/>
                      <a:pt x="245250" y="130104"/>
                    </a:cubicBezTo>
                    <a:lnTo>
                      <a:pt x="245250" y="101261"/>
                    </a:lnTo>
                    <a:lnTo>
                      <a:pt x="275059" y="101261"/>
                    </a:lnTo>
                    <a:lnTo>
                      <a:pt x="275059" y="130104"/>
                    </a:lnTo>
                    <a:cubicBezTo>
                      <a:pt x="275059" y="135258"/>
                      <a:pt x="279306" y="139497"/>
                      <a:pt x="284551" y="139497"/>
                    </a:cubicBezTo>
                    <a:cubicBezTo>
                      <a:pt x="289714" y="139497"/>
                      <a:pt x="293960" y="135258"/>
                      <a:pt x="293960" y="130104"/>
                    </a:cubicBezTo>
                    <a:lnTo>
                      <a:pt x="293960" y="101262"/>
                    </a:lnTo>
                    <a:lnTo>
                      <a:pt x="293976" y="101262"/>
                    </a:lnTo>
                    <a:lnTo>
                      <a:pt x="293976" y="101261"/>
                    </a:lnTo>
                    <a:lnTo>
                      <a:pt x="300442" y="101261"/>
                    </a:lnTo>
                    <a:lnTo>
                      <a:pt x="300442" y="145814"/>
                    </a:lnTo>
                    <a:cubicBezTo>
                      <a:pt x="300442" y="152381"/>
                      <a:pt x="305771" y="157702"/>
                      <a:pt x="312349" y="157702"/>
                    </a:cubicBezTo>
                    <a:lnTo>
                      <a:pt x="328765" y="157702"/>
                    </a:lnTo>
                    <a:lnTo>
                      <a:pt x="328765" y="351539"/>
                    </a:lnTo>
                    <a:cubicBezTo>
                      <a:pt x="328765" y="361347"/>
                      <a:pt x="320772" y="369410"/>
                      <a:pt x="310863" y="369410"/>
                    </a:cubicBezTo>
                    <a:lnTo>
                      <a:pt x="113942" y="369410"/>
                    </a:lnTo>
                    <a:cubicBezTo>
                      <a:pt x="104117" y="369410"/>
                      <a:pt x="96040" y="361347"/>
                      <a:pt x="96040" y="351539"/>
                    </a:cubicBezTo>
                    <a:lnTo>
                      <a:pt x="96040" y="119132"/>
                    </a:lnTo>
                    <a:cubicBezTo>
                      <a:pt x="96040" y="109324"/>
                      <a:pt x="104033" y="101261"/>
                      <a:pt x="113942" y="101261"/>
                    </a:cubicBezTo>
                    <a:close/>
                    <a:moveTo>
                      <a:pt x="284562" y="88842"/>
                    </a:moveTo>
                    <a:cubicBezTo>
                      <a:pt x="289727" y="88842"/>
                      <a:pt x="293976" y="93093"/>
                      <a:pt x="293976" y="98345"/>
                    </a:cubicBezTo>
                    <a:lnTo>
                      <a:pt x="293976" y="101261"/>
                    </a:lnTo>
                    <a:lnTo>
                      <a:pt x="293960" y="101261"/>
                    </a:lnTo>
                    <a:lnTo>
                      <a:pt x="293960" y="101262"/>
                    </a:lnTo>
                    <a:lnTo>
                      <a:pt x="275064" y="101262"/>
                    </a:lnTo>
                    <a:lnTo>
                      <a:pt x="275064" y="98345"/>
                    </a:lnTo>
                    <a:cubicBezTo>
                      <a:pt x="275064" y="93093"/>
                      <a:pt x="279313" y="88842"/>
                      <a:pt x="284562" y="88842"/>
                    </a:cubicBezTo>
                    <a:close/>
                    <a:moveTo>
                      <a:pt x="235717" y="88842"/>
                    </a:moveTo>
                    <a:cubicBezTo>
                      <a:pt x="240966" y="88842"/>
                      <a:pt x="245215" y="93093"/>
                      <a:pt x="245215" y="98345"/>
                    </a:cubicBezTo>
                    <a:lnTo>
                      <a:pt x="245215" y="101262"/>
                    </a:lnTo>
                    <a:lnTo>
                      <a:pt x="226349" y="101262"/>
                    </a:lnTo>
                    <a:lnTo>
                      <a:pt x="226349" y="101261"/>
                    </a:lnTo>
                    <a:lnTo>
                      <a:pt x="226303" y="101261"/>
                    </a:lnTo>
                    <a:lnTo>
                      <a:pt x="226303" y="98345"/>
                    </a:lnTo>
                    <a:cubicBezTo>
                      <a:pt x="226303" y="93093"/>
                      <a:pt x="230552" y="88842"/>
                      <a:pt x="235717" y="88842"/>
                    </a:cubicBezTo>
                    <a:close/>
                    <a:moveTo>
                      <a:pt x="180125" y="88842"/>
                    </a:moveTo>
                    <a:cubicBezTo>
                      <a:pt x="185290" y="88842"/>
                      <a:pt x="189539" y="93093"/>
                      <a:pt x="189539" y="98345"/>
                    </a:cubicBezTo>
                    <a:lnTo>
                      <a:pt x="189539" y="101262"/>
                    </a:lnTo>
                    <a:lnTo>
                      <a:pt x="170645" y="101262"/>
                    </a:lnTo>
                    <a:lnTo>
                      <a:pt x="170645" y="101261"/>
                    </a:lnTo>
                    <a:lnTo>
                      <a:pt x="170627" y="101261"/>
                    </a:lnTo>
                    <a:lnTo>
                      <a:pt x="170627" y="98345"/>
                    </a:lnTo>
                    <a:cubicBezTo>
                      <a:pt x="170627" y="93093"/>
                      <a:pt x="174876" y="88842"/>
                      <a:pt x="180125" y="88842"/>
                    </a:cubicBezTo>
                    <a:close/>
                    <a:moveTo>
                      <a:pt x="131351" y="88842"/>
                    </a:moveTo>
                    <a:cubicBezTo>
                      <a:pt x="136600" y="88842"/>
                      <a:pt x="140849" y="93093"/>
                      <a:pt x="140849" y="98345"/>
                    </a:cubicBezTo>
                    <a:lnTo>
                      <a:pt x="140849" y="101261"/>
                    </a:lnTo>
                    <a:lnTo>
                      <a:pt x="140836" y="101261"/>
                    </a:lnTo>
                    <a:lnTo>
                      <a:pt x="140836" y="101262"/>
                    </a:lnTo>
                    <a:lnTo>
                      <a:pt x="121937" y="101262"/>
                    </a:lnTo>
                    <a:lnTo>
                      <a:pt x="121937" y="98345"/>
                    </a:lnTo>
                    <a:cubicBezTo>
                      <a:pt x="121937" y="93093"/>
                      <a:pt x="126103" y="88842"/>
                      <a:pt x="131351" y="88842"/>
                    </a:cubicBezTo>
                    <a:close/>
                    <a:moveTo>
                      <a:pt x="23899" y="23859"/>
                    </a:moveTo>
                    <a:lnTo>
                      <a:pt x="23899" y="404688"/>
                    </a:lnTo>
                    <a:lnTo>
                      <a:pt x="417854" y="404688"/>
                    </a:lnTo>
                    <a:lnTo>
                      <a:pt x="417770" y="157702"/>
                    </a:lnTo>
                    <a:lnTo>
                      <a:pt x="328765" y="157702"/>
                    </a:lnTo>
                    <a:lnTo>
                      <a:pt x="328765" y="119132"/>
                    </a:lnTo>
                    <a:cubicBezTo>
                      <a:pt x="328765" y="109324"/>
                      <a:pt x="320772" y="101261"/>
                      <a:pt x="310863" y="101261"/>
                    </a:cubicBezTo>
                    <a:lnTo>
                      <a:pt x="300442" y="101261"/>
                    </a:lnTo>
                    <a:lnTo>
                      <a:pt x="300442" y="23859"/>
                    </a:lnTo>
                    <a:close/>
                    <a:moveTo>
                      <a:pt x="23899" y="0"/>
                    </a:moveTo>
                    <a:lnTo>
                      <a:pt x="312349" y="0"/>
                    </a:lnTo>
                    <a:cubicBezTo>
                      <a:pt x="313265" y="0"/>
                      <a:pt x="314181" y="166"/>
                      <a:pt x="315097" y="333"/>
                    </a:cubicBezTo>
                    <a:cubicBezTo>
                      <a:pt x="315347" y="416"/>
                      <a:pt x="315514" y="499"/>
                      <a:pt x="315763" y="582"/>
                    </a:cubicBezTo>
                    <a:cubicBezTo>
                      <a:pt x="316596" y="831"/>
                      <a:pt x="317346" y="1164"/>
                      <a:pt x="318095" y="1496"/>
                    </a:cubicBezTo>
                    <a:cubicBezTo>
                      <a:pt x="318345" y="1663"/>
                      <a:pt x="318595" y="1829"/>
                      <a:pt x="318928" y="1995"/>
                    </a:cubicBezTo>
                    <a:cubicBezTo>
                      <a:pt x="319760" y="2577"/>
                      <a:pt x="320593" y="3242"/>
                      <a:pt x="321259" y="3990"/>
                    </a:cubicBezTo>
                    <a:cubicBezTo>
                      <a:pt x="321259" y="3990"/>
                      <a:pt x="321342" y="4073"/>
                      <a:pt x="321342" y="4073"/>
                    </a:cubicBezTo>
                    <a:lnTo>
                      <a:pt x="438755" y="137916"/>
                    </a:lnTo>
                    <a:cubicBezTo>
                      <a:pt x="440670" y="140078"/>
                      <a:pt x="441502" y="142821"/>
                      <a:pt x="441586" y="145648"/>
                    </a:cubicBezTo>
                    <a:cubicBezTo>
                      <a:pt x="441586" y="146063"/>
                      <a:pt x="441669" y="146562"/>
                      <a:pt x="441669" y="146978"/>
                    </a:cubicBezTo>
                    <a:lnTo>
                      <a:pt x="441669" y="583921"/>
                    </a:lnTo>
                    <a:cubicBezTo>
                      <a:pt x="441669" y="597056"/>
                      <a:pt x="431010" y="607780"/>
                      <a:pt x="417770" y="607780"/>
                    </a:cubicBezTo>
                    <a:lnTo>
                      <a:pt x="23899" y="607780"/>
                    </a:lnTo>
                    <a:cubicBezTo>
                      <a:pt x="10742" y="607780"/>
                      <a:pt x="0" y="597056"/>
                      <a:pt x="0" y="583921"/>
                    </a:cubicBezTo>
                    <a:lnTo>
                      <a:pt x="0" y="23859"/>
                    </a:lnTo>
                    <a:cubicBezTo>
                      <a:pt x="0" y="10724"/>
                      <a:pt x="10742" y="0"/>
                      <a:pt x="2389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/>
            <p:cNvSpPr txBox="1"/>
            <p:nvPr/>
          </p:nvSpPr>
          <p:spPr>
            <a:xfrm>
              <a:off x="6115328" y="3644363"/>
              <a:ext cx="1192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</a:rPr>
                <a:t> Log</a:t>
              </a:r>
              <a:endParaRPr lang="zh-CN" altLang="en-US" sz="1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流程图: 决策 147"/>
              <p:cNvSpPr/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?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流程图: 决策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321" y="3193721"/>
                <a:ext cx="1696522" cy="555031"/>
              </a:xfrm>
              <a:prstGeom prst="flowChartDecision">
                <a:avLst/>
              </a:prstGeom>
              <a:blipFill rotWithShape="1">
                <a:blip r:embed="rId4"/>
                <a:stretch>
                  <a:fillRect l="-1235" t="-1314" r="-1172" b="-119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9734553" y="511861"/>
            <a:ext cx="2703486" cy="463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cxnSp>
        <p:nvCxnSpPr>
          <p:cNvPr id="152" name="连接符: 肘形 151"/>
          <p:cNvCxnSpPr>
            <a:stCxn id="148" idx="3"/>
            <a:endCxn id="7" idx="3"/>
          </p:cNvCxnSpPr>
          <p:nvPr/>
        </p:nvCxnSpPr>
        <p:spPr>
          <a:xfrm flipH="1">
            <a:off x="2323689" y="3471237"/>
            <a:ext cx="9593154" cy="1871907"/>
          </a:xfrm>
          <a:prstGeom prst="bentConnector3">
            <a:avLst>
              <a:gd name="adj1" fmla="val -23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: 圆角 152"/>
              <p:cNvSpPr/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Increase Sample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矩形: 圆角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61" y="5221774"/>
                <a:ext cx="2520290" cy="288000"/>
              </a:xfrm>
              <a:prstGeom prst="roundRect">
                <a:avLst/>
              </a:prstGeom>
              <a:blipFill rotWithShape="1">
                <a:blip r:embed="rId5"/>
                <a:stretch>
                  <a:fillRect l="-253" t="-2264" r="-252" b="-202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箭头连接符 156"/>
          <p:cNvCxnSpPr>
            <a:stCxn id="148" idx="2"/>
            <a:endCxn id="187" idx="0"/>
          </p:cNvCxnSpPr>
          <p:nvPr/>
        </p:nvCxnSpPr>
        <p:spPr>
          <a:xfrm flipH="1">
            <a:off x="11063381" y="3748748"/>
            <a:ext cx="5205" cy="25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10002494" y="913688"/>
            <a:ext cx="1943991" cy="1711062"/>
            <a:chOff x="6552293" y="1502557"/>
            <a:chExt cx="1943991" cy="1711062"/>
          </a:xfrm>
        </p:grpSpPr>
        <p:cxnSp>
          <p:nvCxnSpPr>
            <p:cNvPr id="96" name="直接箭头连接符 95"/>
            <p:cNvCxnSpPr/>
            <p:nvPr/>
          </p:nvCxnSpPr>
          <p:spPr>
            <a:xfrm>
              <a:off x="6956484" y="2743246"/>
              <a:ext cx="1539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V="1">
              <a:off x="7014688" y="1502557"/>
              <a:ext cx="0" cy="1489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/>
            <p:cNvSpPr/>
            <p:nvPr/>
          </p:nvSpPr>
          <p:spPr>
            <a:xfrm>
              <a:off x="7090988" y="2930400"/>
              <a:ext cx="1233592" cy="2832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Sample Size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矩形: 圆角 112"/>
            <p:cNvSpPr/>
            <p:nvPr/>
          </p:nvSpPr>
          <p:spPr>
            <a:xfrm>
              <a:off x="6552293" y="1584109"/>
              <a:ext cx="515208" cy="11671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Model Accuracy</a:t>
              </a:r>
              <a:endParaRPr lang="zh-CN" altLang="en-US" sz="1100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7887706" y="1799650"/>
              <a:ext cx="316116" cy="1185453"/>
              <a:chOff x="7887706" y="1679576"/>
              <a:chExt cx="316116" cy="1185453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7947451" y="1679576"/>
                <a:ext cx="196627" cy="9386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圆角 115"/>
                  <p:cNvSpPr/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6" name="矩形: 圆角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706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6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组合 119"/>
            <p:cNvGrpSpPr/>
            <p:nvPr/>
          </p:nvGrpSpPr>
          <p:grpSpPr>
            <a:xfrm>
              <a:off x="7539760" y="2002849"/>
              <a:ext cx="316116" cy="982254"/>
              <a:chOff x="7563558" y="1882775"/>
              <a:chExt cx="316116" cy="98225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7623303" y="1882775"/>
                <a:ext cx="196627" cy="7403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圆角 116"/>
                  <p:cNvSpPr/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7" name="矩形: 圆角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558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7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组合 118"/>
            <p:cNvGrpSpPr/>
            <p:nvPr/>
          </p:nvGrpSpPr>
          <p:grpSpPr>
            <a:xfrm>
              <a:off x="7191815" y="2266375"/>
              <a:ext cx="316116" cy="718728"/>
              <a:chOff x="7191815" y="2146301"/>
              <a:chExt cx="316116" cy="718728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7251560" y="2146301"/>
                <a:ext cx="196627" cy="4768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圆角 117"/>
                  <p:cNvSpPr/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8" name="矩形: 圆角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815" y="2581810"/>
                    <a:ext cx="316116" cy="283219"/>
                  </a:xfrm>
                  <a:prstGeom prst="roundRect">
                    <a:avLst/>
                  </a:prstGeom>
                  <a:blipFill rotWithShape="1">
                    <a:blip r:embed="rId8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1" name="矩形 140"/>
          <p:cNvSpPr/>
          <p:nvPr/>
        </p:nvSpPr>
        <p:spPr>
          <a:xfrm>
            <a:off x="9917922" y="624185"/>
            <a:ext cx="2290921" cy="2040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" name="右大括号 165"/>
          <p:cNvSpPr/>
          <p:nvPr/>
        </p:nvSpPr>
        <p:spPr>
          <a:xfrm>
            <a:off x="11620499" y="1210785"/>
            <a:ext cx="79900" cy="203199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/>
              <p:cNvSpPr txBox="1"/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124" y="1178335"/>
                <a:ext cx="352148" cy="215444"/>
              </a:xfrm>
              <a:prstGeom prst="rect">
                <a:avLst/>
              </a:prstGeom>
              <a:blipFill rotWithShape="1">
                <a:blip r:embed="rId9"/>
                <a:stretch>
                  <a:fillRect l="-179" t="-190" r="-3146" b="-15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接箭头连接符 174"/>
          <p:cNvCxnSpPr>
            <a:stCxn id="141" idx="2"/>
            <a:endCxn id="148" idx="0"/>
          </p:cNvCxnSpPr>
          <p:nvPr/>
        </p:nvCxnSpPr>
        <p:spPr>
          <a:xfrm>
            <a:off x="11063383" y="2664397"/>
            <a:ext cx="5203" cy="529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: 圆角 175"/>
              <p:cNvSpPr/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: 圆角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433" y="661738"/>
                <a:ext cx="1898237" cy="313542"/>
              </a:xfrm>
              <a:prstGeom prst="roundRect">
                <a:avLst/>
              </a:prstGeom>
              <a:blipFill rotWithShape="1">
                <a:blip r:embed="rId10"/>
                <a:stretch>
                  <a:fillRect l="-24" t="-22" r="2" b="17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7" name="表格 177"/>
          <p:cNvGraphicFramePr>
            <a:graphicFrameLocks noGrp="1"/>
          </p:cNvGraphicFramePr>
          <p:nvPr/>
        </p:nvGraphicFramePr>
        <p:xfrm>
          <a:off x="6811649" y="1423354"/>
          <a:ext cx="2511435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Category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Metric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Value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Accuracy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AUC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Precision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Training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Data processing time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: 圆角 159"/>
              <p:cNvSpPr/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Stop Threshold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: 圆角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919" y="2739083"/>
                <a:ext cx="1832923" cy="288000"/>
              </a:xfrm>
              <a:prstGeom prst="roundRect">
                <a:avLst/>
              </a:prstGeom>
              <a:blipFill rotWithShape="1">
                <a:blip r:embed="rId11"/>
                <a:stretch>
                  <a:fillRect l="-360" t="-2319" r="-316" b="-2192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组合 198"/>
          <p:cNvGrpSpPr/>
          <p:nvPr/>
        </p:nvGrpSpPr>
        <p:grpSpPr>
          <a:xfrm>
            <a:off x="10094415" y="4004170"/>
            <a:ext cx="1937924" cy="1060783"/>
            <a:chOff x="9760385" y="4645426"/>
            <a:chExt cx="1937924" cy="106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: 圆角 149"/>
                <p:cNvSpPr/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Sample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矩形: 圆角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40" y="4952059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12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: 圆角 182"/>
                <p:cNvSpPr/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UTS-AD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3" name="矩形: 圆角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031" y="5331976"/>
                  <a:ext cx="1832923" cy="316509"/>
                </a:xfrm>
                <a:prstGeom prst="roundRect">
                  <a:avLst>
                    <a:gd name="adj" fmla="val 0"/>
                  </a:avLst>
                </a:prstGeom>
                <a:blipFill rotWithShape="1">
                  <a:blip r:embed="rId13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/>
            <p:cNvSpPr/>
            <p:nvPr/>
          </p:nvSpPr>
          <p:spPr>
            <a:xfrm>
              <a:off x="9760385" y="4645426"/>
              <a:ext cx="1937924" cy="106078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Best Output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1" name="文本框 200"/>
          <p:cNvSpPr txBox="1"/>
          <p:nvPr/>
        </p:nvSpPr>
        <p:spPr>
          <a:xfrm>
            <a:off x="11004405" y="3692780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Yes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1835691" y="318808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No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2" name="任意多边形: 形状 91"/>
          <p:cNvSpPr>
            <a:spLocks noChangeAspect="1"/>
          </p:cNvSpPr>
          <p:nvPr/>
        </p:nvSpPr>
        <p:spPr>
          <a:xfrm>
            <a:off x="8783685" y="3598520"/>
            <a:ext cx="528506" cy="531000"/>
          </a:xfrm>
          <a:custGeom>
            <a:avLst/>
            <a:gdLst>
              <a:gd name="T0" fmla="*/ 3654 w 12798"/>
              <a:gd name="T1" fmla="*/ 11743 h 12856"/>
              <a:gd name="T2" fmla="*/ 1169 w 12798"/>
              <a:gd name="T3" fmla="*/ 11229 h 12856"/>
              <a:gd name="T4" fmla="*/ 171 w 12798"/>
              <a:gd name="T5" fmla="*/ 9030 h 12856"/>
              <a:gd name="T6" fmla="*/ 1113 w 12798"/>
              <a:gd name="T7" fmla="*/ 7374 h 12856"/>
              <a:gd name="T8" fmla="*/ 1628 w 12798"/>
              <a:gd name="T9" fmla="*/ 4891 h 12856"/>
              <a:gd name="T10" fmla="*/ 3654 w 12798"/>
              <a:gd name="T11" fmla="*/ 4291 h 12856"/>
              <a:gd name="T12" fmla="*/ 5480 w 12798"/>
              <a:gd name="T13" fmla="*/ 4291 h 12856"/>
              <a:gd name="T14" fmla="*/ 7506 w 12798"/>
              <a:gd name="T15" fmla="*/ 4890 h 12856"/>
              <a:gd name="T16" fmla="*/ 8565 w 12798"/>
              <a:gd name="T17" fmla="*/ 7374 h 12856"/>
              <a:gd name="T18" fmla="*/ 8565 w 12798"/>
              <a:gd name="T19" fmla="*/ 9202 h 12856"/>
              <a:gd name="T20" fmla="*/ 7966 w 12798"/>
              <a:gd name="T21" fmla="*/ 11228 h 12856"/>
              <a:gd name="T22" fmla="*/ 5481 w 12798"/>
              <a:gd name="T23" fmla="*/ 11743 h 12856"/>
              <a:gd name="T24" fmla="*/ 2854 w 12798"/>
              <a:gd name="T25" fmla="*/ 10886 h 12856"/>
              <a:gd name="T26" fmla="*/ 4909 w 12798"/>
              <a:gd name="T27" fmla="*/ 12399 h 12856"/>
              <a:gd name="T28" fmla="*/ 6594 w 12798"/>
              <a:gd name="T29" fmla="*/ 10914 h 12856"/>
              <a:gd name="T30" fmla="*/ 7679 w 12798"/>
              <a:gd name="T31" fmla="*/ 10829 h 12856"/>
              <a:gd name="T32" fmla="*/ 7850 w 12798"/>
              <a:gd name="T33" fmla="*/ 8744 h 12856"/>
              <a:gd name="T34" fmla="*/ 7850 w 12798"/>
              <a:gd name="T35" fmla="*/ 7831 h 12856"/>
              <a:gd name="T36" fmla="*/ 7651 w 12798"/>
              <a:gd name="T37" fmla="*/ 5660 h 12856"/>
              <a:gd name="T38" fmla="*/ 5196 w 12798"/>
              <a:gd name="T39" fmla="*/ 5233 h 12856"/>
              <a:gd name="T40" fmla="*/ 4111 w 12798"/>
              <a:gd name="T41" fmla="*/ 4291 h 12856"/>
              <a:gd name="T42" fmla="*/ 2083 w 12798"/>
              <a:gd name="T43" fmla="*/ 5205 h 12856"/>
              <a:gd name="T44" fmla="*/ 1484 w 12798"/>
              <a:gd name="T45" fmla="*/ 5805 h 12856"/>
              <a:gd name="T46" fmla="*/ 570 w 12798"/>
              <a:gd name="T47" fmla="*/ 7831 h 12856"/>
              <a:gd name="T48" fmla="*/ 1512 w 12798"/>
              <a:gd name="T49" fmla="*/ 8915 h 12856"/>
              <a:gd name="T50" fmla="*/ 1941 w 12798"/>
              <a:gd name="T51" fmla="*/ 11371 h 12856"/>
              <a:gd name="T52" fmla="*/ 5852 w 12798"/>
              <a:gd name="T53" fmla="*/ 9573 h 12856"/>
              <a:gd name="T54" fmla="*/ 4567 w 12798"/>
              <a:gd name="T55" fmla="*/ 6460 h 12856"/>
              <a:gd name="T56" fmla="*/ 4567 w 12798"/>
              <a:gd name="T57" fmla="*/ 6917 h 12856"/>
              <a:gd name="T58" fmla="*/ 5536 w 12798"/>
              <a:gd name="T59" fmla="*/ 9258 h 12856"/>
              <a:gd name="T60" fmla="*/ 8449 w 12798"/>
              <a:gd name="T61" fmla="*/ 5804 h 12856"/>
              <a:gd name="T62" fmla="*/ 7108 w 12798"/>
              <a:gd name="T63" fmla="*/ 4406 h 12856"/>
              <a:gd name="T64" fmla="*/ 7136 w 12798"/>
              <a:gd name="T65" fmla="*/ 2636 h 12856"/>
              <a:gd name="T66" fmla="*/ 7908 w 12798"/>
              <a:gd name="T67" fmla="*/ 1523 h 12856"/>
              <a:gd name="T68" fmla="*/ 9449 w 12798"/>
              <a:gd name="T69" fmla="*/ 380 h 12856"/>
              <a:gd name="T70" fmla="*/ 11191 w 12798"/>
              <a:gd name="T71" fmla="*/ 266 h 12856"/>
              <a:gd name="T72" fmla="*/ 12531 w 12798"/>
              <a:gd name="T73" fmla="*/ 1663 h 12856"/>
              <a:gd name="T74" fmla="*/ 12504 w 12798"/>
              <a:gd name="T75" fmla="*/ 3435 h 12856"/>
              <a:gd name="T76" fmla="*/ 11704 w 12798"/>
              <a:gd name="T77" fmla="*/ 4548 h 12856"/>
              <a:gd name="T78" fmla="*/ 10792 w 12798"/>
              <a:gd name="T79" fmla="*/ 5919 h 12856"/>
              <a:gd name="T80" fmla="*/ 9021 w 12798"/>
              <a:gd name="T81" fmla="*/ 6005 h 12856"/>
              <a:gd name="T82" fmla="*/ 8621 w 12798"/>
              <a:gd name="T83" fmla="*/ 5376 h 12856"/>
              <a:gd name="T84" fmla="*/ 10450 w 12798"/>
              <a:gd name="T85" fmla="*/ 5091 h 12856"/>
              <a:gd name="T86" fmla="*/ 11448 w 12798"/>
              <a:gd name="T87" fmla="*/ 4148 h 12856"/>
              <a:gd name="T88" fmla="*/ 11762 w 12798"/>
              <a:gd name="T89" fmla="*/ 3407 h 12856"/>
              <a:gd name="T90" fmla="*/ 11734 w 12798"/>
              <a:gd name="T91" fmla="*/ 2008 h 12856"/>
              <a:gd name="T92" fmla="*/ 10620 w 12798"/>
              <a:gd name="T93" fmla="*/ 523 h 12856"/>
              <a:gd name="T94" fmla="*/ 9021 w 12798"/>
              <a:gd name="T95" fmla="*/ 551 h 12856"/>
              <a:gd name="T96" fmla="*/ 7908 w 12798"/>
              <a:gd name="T97" fmla="*/ 2008 h 12856"/>
              <a:gd name="T98" fmla="*/ 7879 w 12798"/>
              <a:gd name="T99" fmla="*/ 3407 h 12856"/>
              <a:gd name="T100" fmla="*/ 7994 w 12798"/>
              <a:gd name="T101" fmla="*/ 4034 h 12856"/>
              <a:gd name="T102" fmla="*/ 8678 w 12798"/>
              <a:gd name="T103" fmla="*/ 3035 h 12856"/>
              <a:gd name="T104" fmla="*/ 10620 w 12798"/>
              <a:gd name="T105" fmla="*/ 3834 h 12856"/>
              <a:gd name="T106" fmla="*/ 9335 w 12798"/>
              <a:gd name="T107" fmla="*/ 3521 h 1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98" h="12856">
                <a:moveTo>
                  <a:pt x="4910" y="12856"/>
                </a:moveTo>
                <a:lnTo>
                  <a:pt x="4224" y="12856"/>
                </a:lnTo>
                <a:cubicBezTo>
                  <a:pt x="4072" y="12856"/>
                  <a:pt x="3939" y="12798"/>
                  <a:pt x="3825" y="12684"/>
                </a:cubicBezTo>
                <a:cubicBezTo>
                  <a:pt x="3711" y="12571"/>
                  <a:pt x="3654" y="12437"/>
                  <a:pt x="3654" y="12285"/>
                </a:cubicBezTo>
                <a:lnTo>
                  <a:pt x="3654" y="11743"/>
                </a:lnTo>
                <a:cubicBezTo>
                  <a:pt x="3274" y="11648"/>
                  <a:pt x="2969" y="11515"/>
                  <a:pt x="2740" y="11343"/>
                </a:cubicBezTo>
                <a:lnTo>
                  <a:pt x="2426" y="11685"/>
                </a:lnTo>
                <a:cubicBezTo>
                  <a:pt x="2312" y="11800"/>
                  <a:pt x="2174" y="11856"/>
                  <a:pt x="2013" y="11856"/>
                </a:cubicBezTo>
                <a:cubicBezTo>
                  <a:pt x="1852" y="11856"/>
                  <a:pt x="1722" y="11799"/>
                  <a:pt x="1628" y="11685"/>
                </a:cubicBezTo>
                <a:lnTo>
                  <a:pt x="1169" y="11229"/>
                </a:lnTo>
                <a:cubicBezTo>
                  <a:pt x="903" y="10963"/>
                  <a:pt x="903" y="10697"/>
                  <a:pt x="1169" y="10429"/>
                </a:cubicBezTo>
                <a:lnTo>
                  <a:pt x="1512" y="10116"/>
                </a:lnTo>
                <a:cubicBezTo>
                  <a:pt x="1322" y="9811"/>
                  <a:pt x="1189" y="9507"/>
                  <a:pt x="1113" y="9202"/>
                </a:cubicBezTo>
                <a:lnTo>
                  <a:pt x="570" y="9202"/>
                </a:lnTo>
                <a:cubicBezTo>
                  <a:pt x="418" y="9202"/>
                  <a:pt x="285" y="9144"/>
                  <a:pt x="171" y="9030"/>
                </a:cubicBezTo>
                <a:cubicBezTo>
                  <a:pt x="57" y="8917"/>
                  <a:pt x="0" y="8783"/>
                  <a:pt x="0" y="8631"/>
                </a:cubicBezTo>
                <a:lnTo>
                  <a:pt x="0" y="7945"/>
                </a:lnTo>
                <a:cubicBezTo>
                  <a:pt x="0" y="7793"/>
                  <a:pt x="57" y="7660"/>
                  <a:pt x="171" y="7546"/>
                </a:cubicBezTo>
                <a:cubicBezTo>
                  <a:pt x="285" y="7432"/>
                  <a:pt x="418" y="7374"/>
                  <a:pt x="570" y="7374"/>
                </a:cubicBezTo>
                <a:lnTo>
                  <a:pt x="1113" y="7374"/>
                </a:lnTo>
                <a:cubicBezTo>
                  <a:pt x="1208" y="6994"/>
                  <a:pt x="1341" y="6690"/>
                  <a:pt x="1512" y="6462"/>
                </a:cubicBezTo>
                <a:lnTo>
                  <a:pt x="1169" y="6147"/>
                </a:lnTo>
                <a:cubicBezTo>
                  <a:pt x="1055" y="6033"/>
                  <a:pt x="999" y="5900"/>
                  <a:pt x="999" y="5748"/>
                </a:cubicBezTo>
                <a:cubicBezTo>
                  <a:pt x="999" y="5595"/>
                  <a:pt x="1057" y="5462"/>
                  <a:pt x="1171" y="5348"/>
                </a:cubicBezTo>
                <a:lnTo>
                  <a:pt x="1628" y="4891"/>
                </a:lnTo>
                <a:cubicBezTo>
                  <a:pt x="1722" y="4777"/>
                  <a:pt x="1852" y="4720"/>
                  <a:pt x="2013" y="4720"/>
                </a:cubicBezTo>
                <a:cubicBezTo>
                  <a:pt x="2174" y="4720"/>
                  <a:pt x="2312" y="4777"/>
                  <a:pt x="2426" y="4891"/>
                </a:cubicBezTo>
                <a:lnTo>
                  <a:pt x="2740" y="5234"/>
                </a:lnTo>
                <a:cubicBezTo>
                  <a:pt x="2969" y="5062"/>
                  <a:pt x="3274" y="4930"/>
                  <a:pt x="3654" y="4834"/>
                </a:cubicBezTo>
                <a:lnTo>
                  <a:pt x="3654" y="4291"/>
                </a:lnTo>
                <a:cubicBezTo>
                  <a:pt x="3654" y="4139"/>
                  <a:pt x="3711" y="4006"/>
                  <a:pt x="3825" y="3892"/>
                </a:cubicBezTo>
                <a:cubicBezTo>
                  <a:pt x="3939" y="3778"/>
                  <a:pt x="4072" y="3720"/>
                  <a:pt x="4224" y="3720"/>
                </a:cubicBezTo>
                <a:lnTo>
                  <a:pt x="4909" y="3720"/>
                </a:lnTo>
                <a:cubicBezTo>
                  <a:pt x="5062" y="3720"/>
                  <a:pt x="5195" y="3778"/>
                  <a:pt x="5309" y="3892"/>
                </a:cubicBezTo>
                <a:cubicBezTo>
                  <a:pt x="5422" y="4006"/>
                  <a:pt x="5480" y="4139"/>
                  <a:pt x="5480" y="4291"/>
                </a:cubicBezTo>
                <a:lnTo>
                  <a:pt x="5480" y="4834"/>
                </a:lnTo>
                <a:cubicBezTo>
                  <a:pt x="5861" y="4930"/>
                  <a:pt x="6166" y="5062"/>
                  <a:pt x="6394" y="5233"/>
                </a:cubicBezTo>
                <a:lnTo>
                  <a:pt x="6707" y="4890"/>
                </a:lnTo>
                <a:cubicBezTo>
                  <a:pt x="6821" y="4776"/>
                  <a:pt x="6960" y="4718"/>
                  <a:pt x="7121" y="4718"/>
                </a:cubicBezTo>
                <a:cubicBezTo>
                  <a:pt x="7282" y="4718"/>
                  <a:pt x="7411" y="4776"/>
                  <a:pt x="7506" y="4890"/>
                </a:cubicBezTo>
                <a:lnTo>
                  <a:pt x="7963" y="5347"/>
                </a:lnTo>
                <a:cubicBezTo>
                  <a:pt x="8229" y="5614"/>
                  <a:pt x="8229" y="5879"/>
                  <a:pt x="7963" y="6147"/>
                </a:cubicBezTo>
                <a:lnTo>
                  <a:pt x="7623" y="6462"/>
                </a:lnTo>
                <a:cubicBezTo>
                  <a:pt x="7812" y="6765"/>
                  <a:pt x="7945" y="7071"/>
                  <a:pt x="8022" y="7374"/>
                </a:cubicBezTo>
                <a:lnTo>
                  <a:pt x="8565" y="7374"/>
                </a:lnTo>
                <a:cubicBezTo>
                  <a:pt x="8717" y="7374"/>
                  <a:pt x="8850" y="7432"/>
                  <a:pt x="8964" y="7546"/>
                </a:cubicBezTo>
                <a:cubicBezTo>
                  <a:pt x="9078" y="7660"/>
                  <a:pt x="9135" y="7793"/>
                  <a:pt x="9135" y="7945"/>
                </a:cubicBezTo>
                <a:lnTo>
                  <a:pt x="9135" y="8630"/>
                </a:lnTo>
                <a:cubicBezTo>
                  <a:pt x="9135" y="8782"/>
                  <a:pt x="9078" y="8915"/>
                  <a:pt x="8964" y="9029"/>
                </a:cubicBezTo>
                <a:cubicBezTo>
                  <a:pt x="8850" y="9144"/>
                  <a:pt x="8717" y="9202"/>
                  <a:pt x="8565" y="9202"/>
                </a:cubicBezTo>
                <a:lnTo>
                  <a:pt x="8022" y="9202"/>
                </a:lnTo>
                <a:cubicBezTo>
                  <a:pt x="7927" y="9583"/>
                  <a:pt x="7793" y="9887"/>
                  <a:pt x="7623" y="10116"/>
                </a:cubicBezTo>
                <a:lnTo>
                  <a:pt x="7966" y="10429"/>
                </a:lnTo>
                <a:cubicBezTo>
                  <a:pt x="8079" y="10543"/>
                  <a:pt x="8137" y="10676"/>
                  <a:pt x="8137" y="10829"/>
                </a:cubicBezTo>
                <a:cubicBezTo>
                  <a:pt x="8137" y="10981"/>
                  <a:pt x="8079" y="11114"/>
                  <a:pt x="7966" y="11228"/>
                </a:cubicBezTo>
                <a:lnTo>
                  <a:pt x="7507" y="11685"/>
                </a:lnTo>
                <a:cubicBezTo>
                  <a:pt x="7413" y="11800"/>
                  <a:pt x="7285" y="11856"/>
                  <a:pt x="7122" y="11856"/>
                </a:cubicBezTo>
                <a:cubicBezTo>
                  <a:pt x="6961" y="11856"/>
                  <a:pt x="6823" y="11799"/>
                  <a:pt x="6709" y="11685"/>
                </a:cubicBezTo>
                <a:lnTo>
                  <a:pt x="6394" y="11343"/>
                </a:lnTo>
                <a:cubicBezTo>
                  <a:pt x="6091" y="11533"/>
                  <a:pt x="5786" y="11667"/>
                  <a:pt x="5481" y="11743"/>
                </a:cubicBezTo>
                <a:lnTo>
                  <a:pt x="5481" y="12285"/>
                </a:lnTo>
                <a:cubicBezTo>
                  <a:pt x="5481" y="12437"/>
                  <a:pt x="5424" y="12571"/>
                  <a:pt x="5310" y="12684"/>
                </a:cubicBezTo>
                <a:cubicBezTo>
                  <a:pt x="5196" y="12798"/>
                  <a:pt x="5062" y="12856"/>
                  <a:pt x="4910" y="12856"/>
                </a:cubicBezTo>
                <a:close/>
                <a:moveTo>
                  <a:pt x="2712" y="10829"/>
                </a:moveTo>
                <a:cubicBezTo>
                  <a:pt x="2731" y="10829"/>
                  <a:pt x="2778" y="10848"/>
                  <a:pt x="2854" y="10886"/>
                </a:cubicBezTo>
                <a:cubicBezTo>
                  <a:pt x="3178" y="11114"/>
                  <a:pt x="3538" y="11268"/>
                  <a:pt x="3939" y="11343"/>
                </a:cubicBezTo>
                <a:cubicBezTo>
                  <a:pt x="4053" y="11343"/>
                  <a:pt x="4111" y="11419"/>
                  <a:pt x="4111" y="11571"/>
                </a:cubicBezTo>
                <a:lnTo>
                  <a:pt x="4111" y="12285"/>
                </a:lnTo>
                <a:cubicBezTo>
                  <a:pt x="4111" y="12361"/>
                  <a:pt x="4149" y="12399"/>
                  <a:pt x="4224" y="12399"/>
                </a:cubicBezTo>
                <a:lnTo>
                  <a:pt x="4909" y="12399"/>
                </a:lnTo>
                <a:cubicBezTo>
                  <a:pt x="4985" y="12399"/>
                  <a:pt x="5023" y="12361"/>
                  <a:pt x="5023" y="12285"/>
                </a:cubicBezTo>
                <a:lnTo>
                  <a:pt x="5023" y="11571"/>
                </a:lnTo>
                <a:cubicBezTo>
                  <a:pt x="5023" y="11419"/>
                  <a:pt x="5081" y="11343"/>
                  <a:pt x="5195" y="11343"/>
                </a:cubicBezTo>
                <a:cubicBezTo>
                  <a:pt x="5594" y="11268"/>
                  <a:pt x="5956" y="11115"/>
                  <a:pt x="6280" y="10886"/>
                </a:cubicBezTo>
                <a:cubicBezTo>
                  <a:pt x="6394" y="10811"/>
                  <a:pt x="6499" y="10820"/>
                  <a:pt x="6594" y="10914"/>
                </a:cubicBezTo>
                <a:lnTo>
                  <a:pt x="7052" y="11371"/>
                </a:lnTo>
                <a:lnTo>
                  <a:pt x="7109" y="11399"/>
                </a:lnTo>
                <a:cubicBezTo>
                  <a:pt x="7148" y="11399"/>
                  <a:pt x="7176" y="11389"/>
                  <a:pt x="7195" y="11371"/>
                </a:cubicBezTo>
                <a:lnTo>
                  <a:pt x="7652" y="10914"/>
                </a:lnTo>
                <a:cubicBezTo>
                  <a:pt x="7670" y="10896"/>
                  <a:pt x="7679" y="10867"/>
                  <a:pt x="7679" y="10829"/>
                </a:cubicBezTo>
                <a:cubicBezTo>
                  <a:pt x="7679" y="10811"/>
                  <a:pt x="7670" y="10790"/>
                  <a:pt x="7651" y="10771"/>
                </a:cubicBezTo>
                <a:lnTo>
                  <a:pt x="7194" y="10286"/>
                </a:lnTo>
                <a:cubicBezTo>
                  <a:pt x="7117" y="10230"/>
                  <a:pt x="7108" y="10135"/>
                  <a:pt x="7166" y="10001"/>
                </a:cubicBezTo>
                <a:cubicBezTo>
                  <a:pt x="7393" y="9677"/>
                  <a:pt x="7546" y="9316"/>
                  <a:pt x="7623" y="8915"/>
                </a:cubicBezTo>
                <a:cubicBezTo>
                  <a:pt x="7623" y="8801"/>
                  <a:pt x="7698" y="8744"/>
                  <a:pt x="7850" y="8744"/>
                </a:cubicBezTo>
                <a:lnTo>
                  <a:pt x="8565" y="8744"/>
                </a:lnTo>
                <a:cubicBezTo>
                  <a:pt x="8640" y="8744"/>
                  <a:pt x="8678" y="8705"/>
                  <a:pt x="8678" y="8630"/>
                </a:cubicBezTo>
                <a:lnTo>
                  <a:pt x="8678" y="7945"/>
                </a:lnTo>
                <a:cubicBezTo>
                  <a:pt x="8678" y="7870"/>
                  <a:pt x="8640" y="7831"/>
                  <a:pt x="8565" y="7831"/>
                </a:cubicBezTo>
                <a:lnTo>
                  <a:pt x="7850" y="7831"/>
                </a:lnTo>
                <a:cubicBezTo>
                  <a:pt x="7698" y="7831"/>
                  <a:pt x="7623" y="7774"/>
                  <a:pt x="7623" y="7660"/>
                </a:cubicBezTo>
                <a:cubicBezTo>
                  <a:pt x="7527" y="7222"/>
                  <a:pt x="7374" y="6861"/>
                  <a:pt x="7166" y="6576"/>
                </a:cubicBezTo>
                <a:cubicBezTo>
                  <a:pt x="7108" y="6442"/>
                  <a:pt x="7117" y="6338"/>
                  <a:pt x="7194" y="6261"/>
                </a:cubicBezTo>
                <a:lnTo>
                  <a:pt x="7651" y="5804"/>
                </a:lnTo>
                <a:cubicBezTo>
                  <a:pt x="7689" y="5765"/>
                  <a:pt x="7689" y="5718"/>
                  <a:pt x="7651" y="5660"/>
                </a:cubicBezTo>
                <a:lnTo>
                  <a:pt x="7194" y="5205"/>
                </a:lnTo>
                <a:cubicBezTo>
                  <a:pt x="7155" y="5166"/>
                  <a:pt x="7108" y="5166"/>
                  <a:pt x="7052" y="5205"/>
                </a:cubicBezTo>
                <a:lnTo>
                  <a:pt x="6595" y="5662"/>
                </a:lnTo>
                <a:cubicBezTo>
                  <a:pt x="6518" y="5737"/>
                  <a:pt x="6413" y="5748"/>
                  <a:pt x="6280" y="5690"/>
                </a:cubicBezTo>
                <a:cubicBezTo>
                  <a:pt x="5956" y="5462"/>
                  <a:pt x="5595" y="5310"/>
                  <a:pt x="5196" y="5233"/>
                </a:cubicBezTo>
                <a:cubicBezTo>
                  <a:pt x="5081" y="5196"/>
                  <a:pt x="5024" y="5119"/>
                  <a:pt x="5024" y="5005"/>
                </a:cubicBezTo>
                <a:lnTo>
                  <a:pt x="5024" y="4291"/>
                </a:lnTo>
                <a:cubicBezTo>
                  <a:pt x="5024" y="4215"/>
                  <a:pt x="4986" y="4177"/>
                  <a:pt x="4910" y="4177"/>
                </a:cubicBezTo>
                <a:lnTo>
                  <a:pt x="4224" y="4177"/>
                </a:lnTo>
                <a:cubicBezTo>
                  <a:pt x="4149" y="4177"/>
                  <a:pt x="4111" y="4215"/>
                  <a:pt x="4111" y="4291"/>
                </a:cubicBezTo>
                <a:lnTo>
                  <a:pt x="4111" y="5005"/>
                </a:lnTo>
                <a:cubicBezTo>
                  <a:pt x="4111" y="5119"/>
                  <a:pt x="4053" y="5196"/>
                  <a:pt x="3939" y="5233"/>
                </a:cubicBezTo>
                <a:cubicBezTo>
                  <a:pt x="3540" y="5310"/>
                  <a:pt x="3178" y="5462"/>
                  <a:pt x="2855" y="5690"/>
                </a:cubicBezTo>
                <a:cubicBezTo>
                  <a:pt x="2721" y="5748"/>
                  <a:pt x="2617" y="5737"/>
                  <a:pt x="2540" y="5662"/>
                </a:cubicBezTo>
                <a:lnTo>
                  <a:pt x="2083" y="5205"/>
                </a:lnTo>
                <a:lnTo>
                  <a:pt x="2027" y="5177"/>
                </a:lnTo>
                <a:cubicBezTo>
                  <a:pt x="1989" y="5177"/>
                  <a:pt x="1960" y="5187"/>
                  <a:pt x="1941" y="5205"/>
                </a:cubicBezTo>
                <a:lnTo>
                  <a:pt x="1484" y="5662"/>
                </a:lnTo>
                <a:cubicBezTo>
                  <a:pt x="1465" y="5681"/>
                  <a:pt x="1456" y="5709"/>
                  <a:pt x="1456" y="5748"/>
                </a:cubicBezTo>
                <a:cubicBezTo>
                  <a:pt x="1456" y="5767"/>
                  <a:pt x="1465" y="5786"/>
                  <a:pt x="1484" y="5805"/>
                </a:cubicBezTo>
                <a:lnTo>
                  <a:pt x="1941" y="6262"/>
                </a:lnTo>
                <a:cubicBezTo>
                  <a:pt x="2017" y="6338"/>
                  <a:pt x="2027" y="6444"/>
                  <a:pt x="1969" y="6576"/>
                </a:cubicBezTo>
                <a:cubicBezTo>
                  <a:pt x="1741" y="6899"/>
                  <a:pt x="1589" y="7260"/>
                  <a:pt x="1512" y="7660"/>
                </a:cubicBezTo>
                <a:cubicBezTo>
                  <a:pt x="1512" y="7774"/>
                  <a:pt x="1437" y="7831"/>
                  <a:pt x="1285" y="7831"/>
                </a:cubicBezTo>
                <a:lnTo>
                  <a:pt x="570" y="7831"/>
                </a:lnTo>
                <a:cubicBezTo>
                  <a:pt x="495" y="7831"/>
                  <a:pt x="456" y="7870"/>
                  <a:pt x="456" y="7945"/>
                </a:cubicBezTo>
                <a:lnTo>
                  <a:pt x="456" y="8630"/>
                </a:lnTo>
                <a:cubicBezTo>
                  <a:pt x="456" y="8705"/>
                  <a:pt x="495" y="8744"/>
                  <a:pt x="570" y="8744"/>
                </a:cubicBezTo>
                <a:lnTo>
                  <a:pt x="1285" y="8744"/>
                </a:lnTo>
                <a:cubicBezTo>
                  <a:pt x="1437" y="8744"/>
                  <a:pt x="1512" y="8801"/>
                  <a:pt x="1512" y="8915"/>
                </a:cubicBezTo>
                <a:cubicBezTo>
                  <a:pt x="1607" y="9354"/>
                  <a:pt x="1759" y="9715"/>
                  <a:pt x="1969" y="10001"/>
                </a:cubicBezTo>
                <a:cubicBezTo>
                  <a:pt x="2027" y="10134"/>
                  <a:pt x="2017" y="10239"/>
                  <a:pt x="1941" y="10314"/>
                </a:cubicBezTo>
                <a:lnTo>
                  <a:pt x="1484" y="10772"/>
                </a:lnTo>
                <a:cubicBezTo>
                  <a:pt x="1446" y="10811"/>
                  <a:pt x="1446" y="10858"/>
                  <a:pt x="1484" y="10916"/>
                </a:cubicBezTo>
                <a:lnTo>
                  <a:pt x="1941" y="11371"/>
                </a:lnTo>
                <a:cubicBezTo>
                  <a:pt x="1960" y="11391"/>
                  <a:pt x="1989" y="11399"/>
                  <a:pt x="2027" y="11399"/>
                </a:cubicBezTo>
                <a:cubicBezTo>
                  <a:pt x="2046" y="11399"/>
                  <a:pt x="2065" y="11389"/>
                  <a:pt x="2085" y="11371"/>
                </a:cubicBezTo>
                <a:lnTo>
                  <a:pt x="2570" y="10914"/>
                </a:lnTo>
                <a:cubicBezTo>
                  <a:pt x="2607" y="10858"/>
                  <a:pt x="2654" y="10829"/>
                  <a:pt x="2712" y="10829"/>
                </a:cubicBezTo>
                <a:close/>
                <a:moveTo>
                  <a:pt x="5852" y="9573"/>
                </a:moveTo>
                <a:cubicBezTo>
                  <a:pt x="5490" y="9934"/>
                  <a:pt x="5062" y="10116"/>
                  <a:pt x="4567" y="10116"/>
                </a:cubicBezTo>
                <a:cubicBezTo>
                  <a:pt x="4072" y="10116"/>
                  <a:pt x="3645" y="9935"/>
                  <a:pt x="3282" y="9573"/>
                </a:cubicBezTo>
                <a:cubicBezTo>
                  <a:pt x="2922" y="9212"/>
                  <a:pt x="2740" y="8783"/>
                  <a:pt x="2740" y="8288"/>
                </a:cubicBezTo>
                <a:cubicBezTo>
                  <a:pt x="2740" y="7793"/>
                  <a:pt x="2920" y="7365"/>
                  <a:pt x="3282" y="7003"/>
                </a:cubicBezTo>
                <a:cubicBezTo>
                  <a:pt x="3645" y="6642"/>
                  <a:pt x="4072" y="6460"/>
                  <a:pt x="4567" y="6460"/>
                </a:cubicBezTo>
                <a:cubicBezTo>
                  <a:pt x="5063" y="6460"/>
                  <a:pt x="5490" y="6642"/>
                  <a:pt x="5852" y="7003"/>
                </a:cubicBezTo>
                <a:cubicBezTo>
                  <a:pt x="6213" y="7365"/>
                  <a:pt x="6394" y="7793"/>
                  <a:pt x="6394" y="8288"/>
                </a:cubicBezTo>
                <a:cubicBezTo>
                  <a:pt x="6394" y="8783"/>
                  <a:pt x="6213" y="9212"/>
                  <a:pt x="5852" y="9573"/>
                </a:cubicBezTo>
                <a:close/>
                <a:moveTo>
                  <a:pt x="5538" y="7318"/>
                </a:moveTo>
                <a:cubicBezTo>
                  <a:pt x="5271" y="7050"/>
                  <a:pt x="4948" y="6917"/>
                  <a:pt x="4567" y="6917"/>
                </a:cubicBezTo>
                <a:cubicBezTo>
                  <a:pt x="4187" y="6917"/>
                  <a:pt x="3864" y="7050"/>
                  <a:pt x="3597" y="7317"/>
                </a:cubicBezTo>
                <a:cubicBezTo>
                  <a:pt x="3330" y="7584"/>
                  <a:pt x="3197" y="7908"/>
                  <a:pt x="3197" y="8288"/>
                </a:cubicBezTo>
                <a:cubicBezTo>
                  <a:pt x="3197" y="8669"/>
                  <a:pt x="3330" y="8992"/>
                  <a:pt x="3596" y="9258"/>
                </a:cubicBezTo>
                <a:cubicBezTo>
                  <a:pt x="3862" y="9526"/>
                  <a:pt x="4186" y="9658"/>
                  <a:pt x="4566" y="9658"/>
                </a:cubicBezTo>
                <a:cubicBezTo>
                  <a:pt x="4946" y="9658"/>
                  <a:pt x="5270" y="9524"/>
                  <a:pt x="5536" y="9258"/>
                </a:cubicBezTo>
                <a:cubicBezTo>
                  <a:pt x="5804" y="8992"/>
                  <a:pt x="5938" y="8669"/>
                  <a:pt x="5938" y="8288"/>
                </a:cubicBezTo>
                <a:cubicBezTo>
                  <a:pt x="5938" y="7908"/>
                  <a:pt x="5804" y="7584"/>
                  <a:pt x="5538" y="7318"/>
                </a:cubicBezTo>
                <a:close/>
                <a:moveTo>
                  <a:pt x="9021" y="6005"/>
                </a:moveTo>
                <a:cubicBezTo>
                  <a:pt x="8946" y="6005"/>
                  <a:pt x="8888" y="5996"/>
                  <a:pt x="8850" y="5977"/>
                </a:cubicBezTo>
                <a:lnTo>
                  <a:pt x="8449" y="5804"/>
                </a:lnTo>
                <a:cubicBezTo>
                  <a:pt x="8164" y="5690"/>
                  <a:pt x="8078" y="5490"/>
                  <a:pt x="8192" y="5205"/>
                </a:cubicBezTo>
                <a:lnTo>
                  <a:pt x="8306" y="4919"/>
                </a:lnTo>
                <a:cubicBezTo>
                  <a:pt x="8117" y="4767"/>
                  <a:pt x="7983" y="4644"/>
                  <a:pt x="7908" y="4548"/>
                </a:cubicBezTo>
                <a:lnTo>
                  <a:pt x="7679" y="4634"/>
                </a:lnTo>
                <a:cubicBezTo>
                  <a:pt x="7413" y="4730"/>
                  <a:pt x="7222" y="4653"/>
                  <a:pt x="7108" y="4406"/>
                </a:cubicBezTo>
                <a:lnTo>
                  <a:pt x="6937" y="4006"/>
                </a:lnTo>
                <a:cubicBezTo>
                  <a:pt x="6842" y="3739"/>
                  <a:pt x="6917" y="3540"/>
                  <a:pt x="7166" y="3407"/>
                </a:cubicBezTo>
                <a:lnTo>
                  <a:pt x="7422" y="3321"/>
                </a:lnTo>
                <a:cubicBezTo>
                  <a:pt x="7402" y="3131"/>
                  <a:pt x="7402" y="2941"/>
                  <a:pt x="7422" y="2750"/>
                </a:cubicBezTo>
                <a:lnTo>
                  <a:pt x="7136" y="2636"/>
                </a:lnTo>
                <a:cubicBezTo>
                  <a:pt x="7022" y="2617"/>
                  <a:pt x="6937" y="2540"/>
                  <a:pt x="6880" y="2407"/>
                </a:cubicBezTo>
                <a:cubicBezTo>
                  <a:pt x="6861" y="2293"/>
                  <a:pt x="6861" y="2179"/>
                  <a:pt x="6880" y="2064"/>
                </a:cubicBezTo>
                <a:lnTo>
                  <a:pt x="7052" y="1637"/>
                </a:lnTo>
                <a:cubicBezTo>
                  <a:pt x="7166" y="1370"/>
                  <a:pt x="7365" y="1294"/>
                  <a:pt x="7651" y="1409"/>
                </a:cubicBezTo>
                <a:lnTo>
                  <a:pt x="7908" y="1523"/>
                </a:lnTo>
                <a:lnTo>
                  <a:pt x="8307" y="1123"/>
                </a:lnTo>
                <a:lnTo>
                  <a:pt x="8222" y="894"/>
                </a:lnTo>
                <a:cubicBezTo>
                  <a:pt x="8108" y="609"/>
                  <a:pt x="8183" y="419"/>
                  <a:pt x="8449" y="323"/>
                </a:cubicBezTo>
                <a:lnTo>
                  <a:pt x="8849" y="152"/>
                </a:lnTo>
                <a:cubicBezTo>
                  <a:pt x="9116" y="57"/>
                  <a:pt x="9316" y="134"/>
                  <a:pt x="9449" y="380"/>
                </a:cubicBezTo>
                <a:lnTo>
                  <a:pt x="9535" y="637"/>
                </a:lnTo>
                <a:cubicBezTo>
                  <a:pt x="9668" y="619"/>
                  <a:pt x="9859" y="609"/>
                  <a:pt x="10106" y="609"/>
                </a:cubicBezTo>
                <a:lnTo>
                  <a:pt x="10219" y="352"/>
                </a:lnTo>
                <a:cubicBezTo>
                  <a:pt x="10315" y="85"/>
                  <a:pt x="10505" y="0"/>
                  <a:pt x="10792" y="94"/>
                </a:cubicBezTo>
                <a:lnTo>
                  <a:pt x="11191" y="266"/>
                </a:lnTo>
                <a:cubicBezTo>
                  <a:pt x="11476" y="380"/>
                  <a:pt x="11562" y="579"/>
                  <a:pt x="11448" y="865"/>
                </a:cubicBezTo>
                <a:lnTo>
                  <a:pt x="11333" y="1122"/>
                </a:lnTo>
                <a:cubicBezTo>
                  <a:pt x="11485" y="1236"/>
                  <a:pt x="11618" y="1369"/>
                  <a:pt x="11732" y="1521"/>
                </a:cubicBezTo>
                <a:lnTo>
                  <a:pt x="11960" y="1436"/>
                </a:lnTo>
                <a:cubicBezTo>
                  <a:pt x="12226" y="1341"/>
                  <a:pt x="12417" y="1418"/>
                  <a:pt x="12531" y="1663"/>
                </a:cubicBezTo>
                <a:lnTo>
                  <a:pt x="12702" y="2063"/>
                </a:lnTo>
                <a:cubicBezTo>
                  <a:pt x="12798" y="2332"/>
                  <a:pt x="12723" y="2531"/>
                  <a:pt x="12476" y="2664"/>
                </a:cubicBezTo>
                <a:lnTo>
                  <a:pt x="12219" y="2750"/>
                </a:lnTo>
                <a:cubicBezTo>
                  <a:pt x="12257" y="2922"/>
                  <a:pt x="12257" y="3112"/>
                  <a:pt x="12219" y="3321"/>
                </a:cubicBezTo>
                <a:lnTo>
                  <a:pt x="12504" y="3435"/>
                </a:lnTo>
                <a:cubicBezTo>
                  <a:pt x="12618" y="3454"/>
                  <a:pt x="12704" y="3531"/>
                  <a:pt x="12761" y="3663"/>
                </a:cubicBezTo>
                <a:cubicBezTo>
                  <a:pt x="12781" y="3776"/>
                  <a:pt x="12781" y="3890"/>
                  <a:pt x="12761" y="4006"/>
                </a:cubicBezTo>
                <a:lnTo>
                  <a:pt x="12590" y="4406"/>
                </a:lnTo>
                <a:cubicBezTo>
                  <a:pt x="12476" y="4692"/>
                  <a:pt x="12276" y="4777"/>
                  <a:pt x="11991" y="4663"/>
                </a:cubicBezTo>
                <a:lnTo>
                  <a:pt x="11704" y="4548"/>
                </a:lnTo>
                <a:cubicBezTo>
                  <a:pt x="11552" y="4739"/>
                  <a:pt x="11429" y="4872"/>
                  <a:pt x="11333" y="4948"/>
                </a:cubicBezTo>
                <a:lnTo>
                  <a:pt x="11419" y="5177"/>
                </a:lnTo>
                <a:cubicBezTo>
                  <a:pt x="11476" y="5291"/>
                  <a:pt x="11476" y="5405"/>
                  <a:pt x="11419" y="5520"/>
                </a:cubicBezTo>
                <a:cubicBezTo>
                  <a:pt x="11362" y="5634"/>
                  <a:pt x="11286" y="5709"/>
                  <a:pt x="11191" y="5748"/>
                </a:cubicBezTo>
                <a:lnTo>
                  <a:pt x="10792" y="5919"/>
                </a:lnTo>
                <a:cubicBezTo>
                  <a:pt x="10524" y="6015"/>
                  <a:pt x="10324" y="5938"/>
                  <a:pt x="10191" y="5690"/>
                </a:cubicBezTo>
                <a:lnTo>
                  <a:pt x="10106" y="5433"/>
                </a:lnTo>
                <a:cubicBezTo>
                  <a:pt x="9915" y="5452"/>
                  <a:pt x="9725" y="5452"/>
                  <a:pt x="9535" y="5433"/>
                </a:cubicBezTo>
                <a:lnTo>
                  <a:pt x="9421" y="5719"/>
                </a:lnTo>
                <a:cubicBezTo>
                  <a:pt x="9363" y="5909"/>
                  <a:pt x="9230" y="6005"/>
                  <a:pt x="9021" y="6005"/>
                </a:cubicBezTo>
                <a:close/>
                <a:moveTo>
                  <a:pt x="7994" y="4035"/>
                </a:moveTo>
                <a:cubicBezTo>
                  <a:pt x="8069" y="4035"/>
                  <a:pt x="8137" y="4063"/>
                  <a:pt x="8193" y="4121"/>
                </a:cubicBezTo>
                <a:cubicBezTo>
                  <a:pt x="8327" y="4331"/>
                  <a:pt x="8498" y="4510"/>
                  <a:pt x="8707" y="4662"/>
                </a:cubicBezTo>
                <a:cubicBezTo>
                  <a:pt x="8821" y="4720"/>
                  <a:pt x="8850" y="4816"/>
                  <a:pt x="8792" y="4948"/>
                </a:cubicBezTo>
                <a:lnTo>
                  <a:pt x="8621" y="5376"/>
                </a:lnTo>
                <a:lnTo>
                  <a:pt x="9021" y="5548"/>
                </a:lnTo>
                <a:lnTo>
                  <a:pt x="9193" y="5091"/>
                </a:lnTo>
                <a:cubicBezTo>
                  <a:pt x="9231" y="4977"/>
                  <a:pt x="9317" y="4939"/>
                  <a:pt x="9450" y="4977"/>
                </a:cubicBezTo>
                <a:cubicBezTo>
                  <a:pt x="9716" y="5015"/>
                  <a:pt x="9965" y="5015"/>
                  <a:pt x="10193" y="4977"/>
                </a:cubicBezTo>
                <a:cubicBezTo>
                  <a:pt x="10326" y="4939"/>
                  <a:pt x="10411" y="4977"/>
                  <a:pt x="10450" y="5091"/>
                </a:cubicBezTo>
                <a:lnTo>
                  <a:pt x="10621" y="5490"/>
                </a:lnTo>
                <a:lnTo>
                  <a:pt x="11019" y="5319"/>
                </a:lnTo>
                <a:lnTo>
                  <a:pt x="10820" y="4948"/>
                </a:lnTo>
                <a:cubicBezTo>
                  <a:pt x="10781" y="4814"/>
                  <a:pt x="10811" y="4720"/>
                  <a:pt x="10905" y="4662"/>
                </a:cubicBezTo>
                <a:cubicBezTo>
                  <a:pt x="11115" y="4529"/>
                  <a:pt x="11296" y="4359"/>
                  <a:pt x="11448" y="4148"/>
                </a:cubicBezTo>
                <a:cubicBezTo>
                  <a:pt x="11504" y="4035"/>
                  <a:pt x="11599" y="4006"/>
                  <a:pt x="11734" y="4063"/>
                </a:cubicBezTo>
                <a:lnTo>
                  <a:pt x="12190" y="4235"/>
                </a:lnTo>
                <a:lnTo>
                  <a:pt x="12334" y="3835"/>
                </a:lnTo>
                <a:lnTo>
                  <a:pt x="11904" y="3664"/>
                </a:lnTo>
                <a:cubicBezTo>
                  <a:pt x="11771" y="3625"/>
                  <a:pt x="11723" y="3540"/>
                  <a:pt x="11762" y="3407"/>
                </a:cubicBezTo>
                <a:cubicBezTo>
                  <a:pt x="11800" y="3140"/>
                  <a:pt x="11800" y="2892"/>
                  <a:pt x="11762" y="2664"/>
                </a:cubicBezTo>
                <a:cubicBezTo>
                  <a:pt x="11723" y="2531"/>
                  <a:pt x="11762" y="2445"/>
                  <a:pt x="11876" y="2407"/>
                </a:cubicBezTo>
                <a:lnTo>
                  <a:pt x="12275" y="2236"/>
                </a:lnTo>
                <a:lnTo>
                  <a:pt x="12105" y="1836"/>
                </a:lnTo>
                <a:lnTo>
                  <a:pt x="11734" y="2008"/>
                </a:lnTo>
                <a:cubicBezTo>
                  <a:pt x="11618" y="2083"/>
                  <a:pt x="11524" y="2064"/>
                  <a:pt x="11448" y="1950"/>
                </a:cubicBezTo>
                <a:cubicBezTo>
                  <a:pt x="11315" y="1741"/>
                  <a:pt x="11144" y="1561"/>
                  <a:pt x="10934" y="1407"/>
                </a:cubicBezTo>
                <a:cubicBezTo>
                  <a:pt x="10820" y="1351"/>
                  <a:pt x="10792" y="1255"/>
                  <a:pt x="10848" y="1122"/>
                </a:cubicBezTo>
                <a:lnTo>
                  <a:pt x="11019" y="665"/>
                </a:lnTo>
                <a:lnTo>
                  <a:pt x="10620" y="523"/>
                </a:lnTo>
                <a:lnTo>
                  <a:pt x="10449" y="951"/>
                </a:lnTo>
                <a:cubicBezTo>
                  <a:pt x="10410" y="1085"/>
                  <a:pt x="10324" y="1132"/>
                  <a:pt x="10191" y="1094"/>
                </a:cubicBezTo>
                <a:cubicBezTo>
                  <a:pt x="10020" y="1055"/>
                  <a:pt x="9773" y="1055"/>
                  <a:pt x="9449" y="1094"/>
                </a:cubicBezTo>
                <a:cubicBezTo>
                  <a:pt x="9316" y="1132"/>
                  <a:pt x="9230" y="1085"/>
                  <a:pt x="9192" y="951"/>
                </a:cubicBezTo>
                <a:lnTo>
                  <a:pt x="9021" y="551"/>
                </a:lnTo>
                <a:lnTo>
                  <a:pt x="8621" y="723"/>
                </a:lnTo>
                <a:lnTo>
                  <a:pt x="8821" y="1122"/>
                </a:lnTo>
                <a:cubicBezTo>
                  <a:pt x="8859" y="1218"/>
                  <a:pt x="8831" y="1313"/>
                  <a:pt x="8736" y="1407"/>
                </a:cubicBezTo>
                <a:cubicBezTo>
                  <a:pt x="8526" y="1541"/>
                  <a:pt x="8346" y="1712"/>
                  <a:pt x="8193" y="1922"/>
                </a:cubicBezTo>
                <a:cubicBezTo>
                  <a:pt x="8117" y="2036"/>
                  <a:pt x="8022" y="2064"/>
                  <a:pt x="7908" y="2008"/>
                </a:cubicBezTo>
                <a:lnTo>
                  <a:pt x="7451" y="1836"/>
                </a:lnTo>
                <a:lnTo>
                  <a:pt x="7308" y="2236"/>
                </a:lnTo>
                <a:lnTo>
                  <a:pt x="7736" y="2407"/>
                </a:lnTo>
                <a:cubicBezTo>
                  <a:pt x="7870" y="2445"/>
                  <a:pt x="7917" y="2531"/>
                  <a:pt x="7879" y="2664"/>
                </a:cubicBezTo>
                <a:cubicBezTo>
                  <a:pt x="7840" y="2932"/>
                  <a:pt x="7840" y="3179"/>
                  <a:pt x="7879" y="3407"/>
                </a:cubicBezTo>
                <a:cubicBezTo>
                  <a:pt x="7917" y="3540"/>
                  <a:pt x="7879" y="3625"/>
                  <a:pt x="7765" y="3664"/>
                </a:cubicBezTo>
                <a:lnTo>
                  <a:pt x="7365" y="3834"/>
                </a:lnTo>
                <a:lnTo>
                  <a:pt x="7537" y="4205"/>
                </a:lnTo>
                <a:lnTo>
                  <a:pt x="7908" y="4034"/>
                </a:lnTo>
                <a:lnTo>
                  <a:pt x="7994" y="4034"/>
                </a:lnTo>
                <a:lnTo>
                  <a:pt x="7994" y="4035"/>
                </a:lnTo>
                <a:close/>
                <a:moveTo>
                  <a:pt x="10620" y="3834"/>
                </a:moveTo>
                <a:cubicBezTo>
                  <a:pt x="10391" y="4063"/>
                  <a:pt x="10125" y="4177"/>
                  <a:pt x="9820" y="4177"/>
                </a:cubicBezTo>
                <a:cubicBezTo>
                  <a:pt x="9516" y="4177"/>
                  <a:pt x="9249" y="4063"/>
                  <a:pt x="9021" y="3834"/>
                </a:cubicBezTo>
                <a:cubicBezTo>
                  <a:pt x="8792" y="3606"/>
                  <a:pt x="8678" y="3340"/>
                  <a:pt x="8678" y="3035"/>
                </a:cubicBezTo>
                <a:cubicBezTo>
                  <a:pt x="8678" y="2732"/>
                  <a:pt x="8792" y="2465"/>
                  <a:pt x="9021" y="2236"/>
                </a:cubicBezTo>
                <a:cubicBezTo>
                  <a:pt x="9249" y="2008"/>
                  <a:pt x="9517" y="1893"/>
                  <a:pt x="9821" y="1893"/>
                </a:cubicBezTo>
                <a:cubicBezTo>
                  <a:pt x="10126" y="1893"/>
                  <a:pt x="10392" y="2006"/>
                  <a:pt x="10621" y="2236"/>
                </a:cubicBezTo>
                <a:cubicBezTo>
                  <a:pt x="10849" y="2463"/>
                  <a:pt x="10964" y="2731"/>
                  <a:pt x="10964" y="3035"/>
                </a:cubicBezTo>
                <a:cubicBezTo>
                  <a:pt x="10962" y="3340"/>
                  <a:pt x="10848" y="3606"/>
                  <a:pt x="10620" y="3834"/>
                </a:cubicBezTo>
                <a:close/>
                <a:moveTo>
                  <a:pt x="10305" y="2550"/>
                </a:moveTo>
                <a:cubicBezTo>
                  <a:pt x="10172" y="2417"/>
                  <a:pt x="10011" y="2351"/>
                  <a:pt x="9820" y="2351"/>
                </a:cubicBezTo>
                <a:cubicBezTo>
                  <a:pt x="9629" y="2351"/>
                  <a:pt x="9468" y="2417"/>
                  <a:pt x="9335" y="2550"/>
                </a:cubicBezTo>
                <a:cubicBezTo>
                  <a:pt x="9202" y="2683"/>
                  <a:pt x="9135" y="2846"/>
                  <a:pt x="9135" y="3035"/>
                </a:cubicBezTo>
                <a:cubicBezTo>
                  <a:pt x="9135" y="3226"/>
                  <a:pt x="9202" y="3389"/>
                  <a:pt x="9335" y="3521"/>
                </a:cubicBezTo>
                <a:cubicBezTo>
                  <a:pt x="9468" y="3654"/>
                  <a:pt x="9629" y="3720"/>
                  <a:pt x="9820" y="3720"/>
                </a:cubicBezTo>
                <a:cubicBezTo>
                  <a:pt x="10011" y="3720"/>
                  <a:pt x="10172" y="3654"/>
                  <a:pt x="10305" y="3521"/>
                </a:cubicBezTo>
                <a:cubicBezTo>
                  <a:pt x="10438" y="3387"/>
                  <a:pt x="10505" y="3225"/>
                  <a:pt x="10505" y="3035"/>
                </a:cubicBezTo>
                <a:cubicBezTo>
                  <a:pt x="10505" y="2846"/>
                  <a:pt x="10438" y="2683"/>
                  <a:pt x="10305" y="25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CEBE23E8-D7FB-694A-96FB-68A9A5EFF036}"/>
              </a:ext>
            </a:extLst>
          </p:cNvPr>
          <p:cNvSpPr/>
          <p:nvPr/>
        </p:nvSpPr>
        <p:spPr>
          <a:xfrm>
            <a:off x="3061955" y="-286976"/>
            <a:ext cx="1556740" cy="13445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9991" r="4133" b="21033"/>
          <a:stretch>
            <a:fillRect/>
          </a:stretch>
        </p:blipFill>
        <p:spPr>
          <a:xfrm>
            <a:off x="200720" y="540279"/>
            <a:ext cx="10800000" cy="721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045210" y="32060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单变量时间序列异常检测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折交叉验证</a:t>
            </a:r>
            <a:r>
              <a:rPr lang="zh-CN" altLang="en-US" dirty="0"/>
              <a:t>演示 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00722" y="1261310"/>
            <a:ext cx="8640000" cy="576128"/>
            <a:chOff x="0" y="1372822"/>
            <a:chExt cx="8640000" cy="576128"/>
          </a:xfrm>
        </p:grpSpPr>
        <p:sp>
          <p:nvSpPr>
            <p:cNvPr id="9" name="Right Brace 8"/>
            <p:cNvSpPr/>
            <p:nvPr/>
          </p:nvSpPr>
          <p:spPr>
            <a:xfrm rot="5400000">
              <a:off x="4134600" y="-2761778"/>
              <a:ext cx="370800" cy="8640000"/>
            </a:xfrm>
            <a:prstGeom prst="rightBrace">
              <a:avLst>
                <a:gd name="adj1" fmla="val 8333"/>
                <a:gd name="adj2" fmla="val 498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16070" y="1687340"/>
              <a:ext cx="607859" cy="2616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/>
                <a:t>训练集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40719" y="1261310"/>
            <a:ext cx="2160000" cy="576128"/>
            <a:chOff x="8639997" y="1372822"/>
            <a:chExt cx="2160000" cy="576128"/>
          </a:xfrm>
        </p:grpSpPr>
        <p:sp>
          <p:nvSpPr>
            <p:cNvPr id="10" name="Right Brace 9"/>
            <p:cNvSpPr/>
            <p:nvPr/>
          </p:nvSpPr>
          <p:spPr>
            <a:xfrm rot="5400000">
              <a:off x="9534597" y="478222"/>
              <a:ext cx="370800" cy="2160000"/>
            </a:xfrm>
            <a:prstGeom prst="rightBrace">
              <a:avLst>
                <a:gd name="adj1" fmla="val 8333"/>
                <a:gd name="adj2" fmla="val 4980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6068" y="1687340"/>
              <a:ext cx="607859" cy="2616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/>
                <a:t>测试集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402766" y="1004192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折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722" y="2080904"/>
            <a:ext cx="10800000" cy="1243649"/>
            <a:chOff x="0" y="2114422"/>
            <a:chExt cx="10800000" cy="1243649"/>
          </a:xfrm>
        </p:grpSpPr>
        <p:grpSp>
          <p:nvGrpSpPr>
            <p:cNvPr id="39" name="Group 38"/>
            <p:cNvGrpSpPr/>
            <p:nvPr/>
          </p:nvGrpSpPr>
          <p:grpSpPr>
            <a:xfrm>
              <a:off x="0" y="2114422"/>
              <a:ext cx="10800000" cy="1091831"/>
              <a:chOff x="0" y="2114422"/>
              <a:chExt cx="10800000" cy="1091831"/>
            </a:xfrm>
          </p:grpSpPr>
          <p:sp>
            <p:nvSpPr>
              <p:cNvPr id="16" name="Right Brace 15"/>
              <p:cNvSpPr/>
              <p:nvPr/>
            </p:nvSpPr>
            <p:spPr>
              <a:xfrm rot="5400000">
                <a:off x="3054600" y="-219147"/>
                <a:ext cx="370800" cy="648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ight Brace 20"/>
              <p:cNvSpPr/>
              <p:nvPr/>
            </p:nvSpPr>
            <p:spPr>
              <a:xfrm rot="5400000">
                <a:off x="7374600" y="192556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9991" r="4133" b="21033"/>
              <a:stretch>
                <a:fillRect/>
              </a:stretch>
            </p:blipFill>
            <p:spPr>
              <a:xfrm>
                <a:off x="0" y="2114422"/>
                <a:ext cx="10800000" cy="72103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7" name="Right Brace 16"/>
              <p:cNvSpPr/>
              <p:nvPr/>
            </p:nvSpPr>
            <p:spPr>
              <a:xfrm rot="5400000">
                <a:off x="9534597" y="192556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36070" y="3096461"/>
              <a:ext cx="607859" cy="2616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/>
                <a:t>训练集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56792" y="3062943"/>
            <a:ext cx="60785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测试集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16790" y="3062943"/>
            <a:ext cx="607859" cy="2616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训练集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00722" y="3785204"/>
            <a:ext cx="10800000" cy="1272990"/>
            <a:chOff x="0" y="3749262"/>
            <a:chExt cx="10800000" cy="127299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9991" r="4133" b="21033"/>
            <a:stretch>
              <a:fillRect/>
            </a:stretch>
          </p:blipFill>
          <p:spPr>
            <a:xfrm>
              <a:off x="0" y="3749262"/>
              <a:ext cx="10800000" cy="7210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0" y="4480881"/>
              <a:ext cx="4320000" cy="540503"/>
              <a:chOff x="0" y="4480881"/>
              <a:chExt cx="4320000" cy="540503"/>
            </a:xfrm>
          </p:grpSpPr>
          <p:sp>
            <p:nvSpPr>
              <p:cNvPr id="24" name="Right Brace 23"/>
              <p:cNvSpPr/>
              <p:nvPr/>
            </p:nvSpPr>
            <p:spPr>
              <a:xfrm rot="5400000">
                <a:off x="1974600" y="2506281"/>
                <a:ext cx="370800" cy="432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56070" y="4759774"/>
                <a:ext cx="607859" cy="2616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训练集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320000" y="4483972"/>
              <a:ext cx="2160000" cy="538280"/>
              <a:chOff x="6480000" y="4455009"/>
              <a:chExt cx="2160000" cy="538280"/>
            </a:xfrm>
          </p:grpSpPr>
          <p:sp>
            <p:nvSpPr>
              <p:cNvPr id="29" name="Right Brace 28"/>
              <p:cNvSpPr/>
              <p:nvPr/>
            </p:nvSpPr>
            <p:spPr>
              <a:xfrm rot="5400000">
                <a:off x="7374600" y="3560409"/>
                <a:ext cx="370800" cy="2160000"/>
              </a:xfrm>
              <a:prstGeom prst="rightBrace">
                <a:avLst>
                  <a:gd name="adj1" fmla="val 8333"/>
                  <a:gd name="adj2" fmla="val 4980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256068" y="4731679"/>
                <a:ext cx="607859" cy="26161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测试集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479997" y="4470293"/>
              <a:ext cx="4320000" cy="551091"/>
              <a:chOff x="0" y="4480881"/>
              <a:chExt cx="4320000" cy="551091"/>
            </a:xfrm>
          </p:grpSpPr>
          <p:sp>
            <p:nvSpPr>
              <p:cNvPr id="35" name="Right Brace 34"/>
              <p:cNvSpPr/>
              <p:nvPr/>
            </p:nvSpPr>
            <p:spPr>
              <a:xfrm rot="5400000">
                <a:off x="1974600" y="2506281"/>
                <a:ext cx="370800" cy="4320000"/>
              </a:xfrm>
              <a:prstGeom prst="rightBrace">
                <a:avLst>
                  <a:gd name="adj1" fmla="val 8333"/>
                  <a:gd name="adj2" fmla="val 4980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56069" y="4770362"/>
                <a:ext cx="607859" cy="2616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训练集</a:t>
                </a: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5315611" y="5252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......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402766" y="2508578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折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402766" y="4193492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折</a:t>
            </a:r>
            <a:endParaRPr lang="en-US" dirty="0"/>
          </a:p>
        </p:txBody>
      </p:sp>
      <p:sp>
        <p:nvSpPr>
          <p:cNvPr id="50" name="Right Brace 49"/>
          <p:cNvSpPr/>
          <p:nvPr/>
        </p:nvSpPr>
        <p:spPr>
          <a:xfrm>
            <a:off x="11116961" y="540279"/>
            <a:ext cx="197963" cy="1297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>
            <a:off x="11116961" y="2074277"/>
            <a:ext cx="197963" cy="1297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Brace 51"/>
          <p:cNvSpPr/>
          <p:nvPr/>
        </p:nvSpPr>
        <p:spPr>
          <a:xfrm>
            <a:off x="11116961" y="3760168"/>
            <a:ext cx="197963" cy="12359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1402766" y="5235575"/>
            <a:ext cx="97427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折</a:t>
            </a:r>
            <a:endParaRPr lang="en-US" dirty="0"/>
          </a:p>
        </p:txBody>
      </p:sp>
      <p:sp>
        <p:nvSpPr>
          <p:cNvPr id="54" name="Right Brace 53"/>
          <p:cNvSpPr/>
          <p:nvPr/>
        </p:nvSpPr>
        <p:spPr>
          <a:xfrm>
            <a:off x="11116961" y="5235575"/>
            <a:ext cx="197963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 rot="5400000">
            <a:off x="11714330" y="4811482"/>
            <a:ext cx="4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...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82989" y="320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变量时间序列异常检测滑动窗口的生成</a:t>
            </a:r>
            <a:endParaRPr lang="en-US" dirty="0"/>
          </a:p>
        </p:txBody>
      </p:sp>
      <p:pic>
        <p:nvPicPr>
          <p:cNvPr id="42" name="Picture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32" y="497233"/>
            <a:ext cx="5842800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8" name="Picture 5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87985"/>
          <a:stretch>
            <a:fillRect/>
          </a:stretch>
        </p:blipFill>
        <p:spPr>
          <a:xfrm>
            <a:off x="2271472" y="1472010"/>
            <a:ext cx="642347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1" name="Picture 6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-586" r="86496" b="586"/>
          <a:stretch>
            <a:fillRect/>
          </a:stretch>
        </p:blipFill>
        <p:spPr>
          <a:xfrm>
            <a:off x="2459990" y="2070938"/>
            <a:ext cx="642346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3" name="Picture 6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1" r="1921"/>
          <a:stretch>
            <a:fillRect/>
          </a:stretch>
        </p:blipFill>
        <p:spPr>
          <a:xfrm>
            <a:off x="7248562" y="3031851"/>
            <a:ext cx="691663" cy="586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602317" y="27731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......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>
            <a:off x="2692613" y="2494227"/>
            <a:ext cx="195401" cy="6066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1292" y="289935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窗口大小</a:t>
            </a:r>
          </a:p>
        </p:txBody>
      </p:sp>
      <p:sp>
        <p:nvSpPr>
          <p:cNvPr id="64" name="Left Brace 63"/>
          <p:cNvSpPr/>
          <p:nvPr/>
        </p:nvSpPr>
        <p:spPr>
          <a:xfrm rot="16200000">
            <a:off x="2263683" y="2070703"/>
            <a:ext cx="195401" cy="1798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160050" y="220320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步长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08880" y="543925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80" y="543925"/>
                <a:ext cx="254441" cy="2053715"/>
              </a:xfrm>
              <a:prstGeom prst="rect">
                <a:avLst/>
              </a:prstGeom>
              <a:blipFill rotWithShape="1">
                <a:blip r:embed="rId3"/>
                <a:stretch>
                  <a:fillRect l="-2513" t="-327" r="-2305" b="-285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610976" y="675862"/>
            <a:ext cx="721075" cy="1800000"/>
            <a:chOff x="2610976" y="675862"/>
            <a:chExt cx="721075" cy="1800000"/>
          </a:xfrm>
        </p:grpSpPr>
        <p:sp>
          <p:nvSpPr>
            <p:cNvPr id="10" name="Manual Operation 9"/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4082587" y="675862"/>
            <a:ext cx="720619" cy="1800000"/>
            <a:chOff x="4082587" y="675862"/>
            <a:chExt cx="720619" cy="1800000"/>
          </a:xfrm>
        </p:grpSpPr>
        <p:sp>
          <p:nvSpPr>
            <p:cNvPr id="12" name="Manual Operation 11"/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050861" y="536991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61" y="536991"/>
                <a:ext cx="254441" cy="2053715"/>
              </a:xfrm>
              <a:prstGeom prst="rect">
                <a:avLst/>
              </a:prstGeom>
              <a:blipFill rotWithShape="1">
                <a:blip r:embed="rId6"/>
                <a:stretch>
                  <a:fillRect l="-2524" t="-329" r="-2294" b="-283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579871" y="1068311"/>
                <a:ext cx="254441" cy="9910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71" y="1068311"/>
                <a:ext cx="254441" cy="991077"/>
              </a:xfrm>
              <a:prstGeom prst="rect">
                <a:avLst/>
              </a:prstGeom>
              <a:blipFill rotWithShape="1">
                <a:blip r:embed="rId7"/>
                <a:stretch>
                  <a:fillRect l="-2643" t="-665" r="-2424" b="-632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385391" y="160218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53667" y="160218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855928" y="1611467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24657" y="1618096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731897" y="1082086"/>
            <a:ext cx="2565357" cy="1053381"/>
            <a:chOff x="1081356" y="849050"/>
            <a:chExt cx="2565357" cy="1053381"/>
          </a:xfrm>
        </p:grpSpPr>
        <p:sp>
          <p:nvSpPr>
            <p:cNvPr id="56" name="Rounded Rectangle 55"/>
            <p:cNvSpPr/>
            <p:nvPr/>
          </p:nvSpPr>
          <p:spPr>
            <a:xfrm rot="5400000">
              <a:off x="1899630" y="125790"/>
              <a:ext cx="939652" cy="255451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81356" y="153309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248229" y="1165982"/>
              <a:ext cx="440266" cy="4499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3050419" y="1178076"/>
              <a:ext cx="440266" cy="4499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en-US" dirty="0"/>
            </a:p>
          </p:txBody>
        </p:sp>
        <p:cxnSp>
          <p:nvCxnSpPr>
            <p:cNvPr id="61" name="Straight Arrow Connector 60"/>
            <p:cNvCxnSpPr>
              <a:stCxn id="58" idx="6"/>
              <a:endCxn id="59" idx="2"/>
            </p:cNvCxnSpPr>
            <p:nvPr/>
          </p:nvCxnSpPr>
          <p:spPr>
            <a:xfrm>
              <a:off x="1688495" y="1390954"/>
              <a:ext cx="1361924" cy="12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>
              <a:stCxn id="59" idx="0"/>
              <a:endCxn id="58" idx="0"/>
            </p:cNvCxnSpPr>
            <p:nvPr/>
          </p:nvCxnSpPr>
          <p:spPr>
            <a:xfrm rot="16200000" flipV="1">
              <a:off x="2363410" y="270934"/>
              <a:ext cx="12094" cy="1802190"/>
            </a:xfrm>
            <a:prstGeom prst="curvedConnector3">
              <a:avLst>
                <a:gd name="adj1" fmla="val 1110104"/>
              </a:avLst>
            </a:prstGeom>
            <a:ln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232304" y="1306782"/>
                  <a:ext cx="2795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04" y="1306782"/>
                  <a:ext cx="27959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133124" y="849050"/>
                  <a:ext cx="2795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124" y="849050"/>
                  <a:ext cx="279597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869104" y="613257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4" y="613257"/>
                <a:ext cx="254441" cy="2053715"/>
              </a:xfrm>
              <a:prstGeom prst="rect">
                <a:avLst/>
              </a:prstGeom>
              <a:blipFill rotWithShape="1">
                <a:blip r:embed="rId5"/>
                <a:stretch>
                  <a:fillRect l="-2515" t="-333" r="-2303" b="-280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4371200" y="745194"/>
            <a:ext cx="721075" cy="1800000"/>
            <a:chOff x="2610976" y="675862"/>
            <a:chExt cx="721075" cy="1800000"/>
          </a:xfrm>
        </p:grpSpPr>
        <p:sp>
          <p:nvSpPr>
            <p:cNvPr id="70" name="Manual Operation 69"/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2610976" y="1293784"/>
                  <a:ext cx="7210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30887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6503938" y="745194"/>
            <a:ext cx="720619" cy="1800000"/>
            <a:chOff x="4082587" y="675862"/>
            <a:chExt cx="720619" cy="1800000"/>
          </a:xfrm>
        </p:grpSpPr>
        <p:sp>
          <p:nvSpPr>
            <p:cNvPr id="73" name="Manual Operation 72"/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4083207" y="1294930"/>
                  <a:ext cx="71999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3088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473314" y="612289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314" y="612289"/>
                <a:ext cx="254441" cy="2053715"/>
              </a:xfrm>
              <a:prstGeom prst="rect">
                <a:avLst/>
              </a:prstGeom>
              <a:blipFill rotWithShape="1">
                <a:blip r:embed="rId8"/>
                <a:stretch>
                  <a:fillRect l="-2745" t="-316" r="-2323" b="-296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32947" y="997748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47" y="997748"/>
                <a:ext cx="146306" cy="432000"/>
              </a:xfrm>
              <a:prstGeom prst="rect">
                <a:avLst/>
              </a:prstGeom>
              <a:blipFill rotWithShape="1">
                <a:blip r:embed="rId9"/>
                <a:stretch>
                  <a:fillRect l="-4489" t="-1508" r="-4017" b="-1386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/>
          <p:nvPr/>
        </p:nvCxnSpPr>
        <p:spPr>
          <a:xfrm>
            <a:off x="4145615" y="167152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1" idx="3"/>
            <a:endCxn id="76" idx="1"/>
          </p:cNvCxnSpPr>
          <p:nvPr/>
        </p:nvCxnSpPr>
        <p:spPr>
          <a:xfrm flipV="1">
            <a:off x="5092275" y="1213748"/>
            <a:ext cx="240672" cy="36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223938" y="1692073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5332947" y="1593948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47" y="1593948"/>
                <a:ext cx="146306" cy="432000"/>
              </a:xfrm>
              <a:prstGeom prst="rect">
                <a:avLst/>
              </a:prstGeom>
              <a:blipFill rotWithShape="1">
                <a:blip r:embed="rId10"/>
                <a:stretch>
                  <a:fillRect l="-4489" t="-1493" r="-4017" b="-1401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>
            <a:stCxn id="71" idx="3"/>
            <a:endCxn id="82" idx="1"/>
          </p:cNvCxnSpPr>
          <p:nvPr/>
        </p:nvCxnSpPr>
        <p:spPr>
          <a:xfrm>
            <a:off x="5092275" y="1578560"/>
            <a:ext cx="240672" cy="23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5340095" y="2264740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95" y="2264740"/>
                <a:ext cx="146306" cy="432000"/>
              </a:xfrm>
              <a:prstGeom prst="rect">
                <a:avLst/>
              </a:prstGeom>
              <a:blipFill rotWithShape="1">
                <a:blip r:embed="rId11"/>
                <a:stretch>
                  <a:fillRect l="-4600" t="-1546" r="-4340" b="-1347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/>
          <p:cNvSpPr/>
          <p:nvPr/>
        </p:nvSpPr>
        <p:spPr>
          <a:xfrm>
            <a:off x="5705457" y="2025948"/>
            <a:ext cx="180000" cy="18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1" name="Elbow Connector 100"/>
          <p:cNvCxnSpPr>
            <a:stCxn id="92" idx="3"/>
            <a:endCxn id="96" idx="2"/>
          </p:cNvCxnSpPr>
          <p:nvPr/>
        </p:nvCxnSpPr>
        <p:spPr>
          <a:xfrm flipV="1">
            <a:off x="5486401" y="2115948"/>
            <a:ext cx="219056" cy="364792"/>
          </a:xfrm>
          <a:prstGeom prst="bentConnector3">
            <a:avLst>
              <a:gd name="adj1" fmla="val 462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82" idx="3"/>
            <a:endCxn id="96" idx="2"/>
          </p:cNvCxnSpPr>
          <p:nvPr/>
        </p:nvCxnSpPr>
        <p:spPr>
          <a:xfrm>
            <a:off x="5479253" y="1809948"/>
            <a:ext cx="226204" cy="306000"/>
          </a:xfrm>
          <a:prstGeom prst="bentConnector3">
            <a:avLst>
              <a:gd name="adj1" fmla="val 481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5881196" y="1590166"/>
            <a:ext cx="180000" cy="18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+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8" name="Elbow Connector 127"/>
          <p:cNvCxnSpPr>
            <a:stCxn id="76" idx="3"/>
            <a:endCxn id="104" idx="0"/>
          </p:cNvCxnSpPr>
          <p:nvPr/>
        </p:nvCxnSpPr>
        <p:spPr>
          <a:xfrm>
            <a:off x="5479253" y="1213748"/>
            <a:ext cx="491943" cy="3764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96" idx="6"/>
            <a:endCxn id="104" idx="4"/>
          </p:cNvCxnSpPr>
          <p:nvPr/>
        </p:nvCxnSpPr>
        <p:spPr>
          <a:xfrm flipV="1">
            <a:off x="5885457" y="1770166"/>
            <a:ext cx="85739" cy="3457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6197400" y="1465939"/>
                <a:ext cx="146306" cy="432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00" y="1465939"/>
                <a:ext cx="146306" cy="432000"/>
              </a:xfrm>
              <a:prstGeom prst="rect">
                <a:avLst/>
              </a:prstGeom>
              <a:blipFill rotWithShape="1">
                <a:blip r:embed="rId12"/>
                <a:stretch>
                  <a:fillRect l="-4638" t="-1553" r="-4302" b="-1341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Connector 134"/>
          <p:cNvCxnSpPr>
            <a:stCxn id="104" idx="6"/>
            <a:endCxn id="133" idx="1"/>
          </p:cNvCxnSpPr>
          <p:nvPr/>
        </p:nvCxnSpPr>
        <p:spPr>
          <a:xfrm>
            <a:off x="6061196" y="1680166"/>
            <a:ext cx="136204" cy="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3" idx="3"/>
          </p:cNvCxnSpPr>
          <p:nvPr/>
        </p:nvCxnSpPr>
        <p:spPr>
          <a:xfrm>
            <a:off x="6343706" y="1681939"/>
            <a:ext cx="16906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878422" y="1852867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22" y="1852867"/>
                <a:ext cx="254441" cy="2053715"/>
              </a:xfrm>
              <a:prstGeom prst="rect">
                <a:avLst/>
              </a:prstGeom>
              <a:blipFill rotWithShape="1">
                <a:blip r:embed="rId3"/>
                <a:stretch>
                  <a:fillRect l="-2532" t="-337" r="-2286" b="-306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2380518" y="1984804"/>
            <a:ext cx="721075" cy="1800000"/>
            <a:chOff x="2610976" y="675862"/>
            <a:chExt cx="721075" cy="1800000"/>
          </a:xfrm>
        </p:grpSpPr>
        <p:sp>
          <p:nvSpPr>
            <p:cNvPr id="37" name="Manual Operation 36"/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Encoder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976" y="1293784"/>
                  <a:ext cx="721075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3852129" y="1984804"/>
            <a:ext cx="720619" cy="1800000"/>
            <a:chOff x="4082587" y="675862"/>
            <a:chExt cx="720619" cy="1800000"/>
          </a:xfrm>
        </p:grpSpPr>
        <p:sp>
          <p:nvSpPr>
            <p:cNvPr id="40" name="Manual Operation 39"/>
            <p:cNvSpPr/>
            <p:nvPr/>
          </p:nvSpPr>
          <p:spPr>
            <a:xfrm rot="5400000">
              <a:off x="3542587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/>
                      </a:solidFill>
                    </a:rPr>
                    <a:t>Decoder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207" y="1294930"/>
                  <a:ext cx="719999" cy="46166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820403" y="1845933"/>
                <a:ext cx="254441" cy="20537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3" y="1845933"/>
                <a:ext cx="254441" cy="2053715"/>
              </a:xfrm>
              <a:prstGeom prst="rect">
                <a:avLst/>
              </a:prstGeom>
              <a:blipFill rotWithShape="1">
                <a:blip r:embed="rId6"/>
                <a:stretch>
                  <a:fillRect l="-2542" t="-340" r="-2276" b="-304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342627" y="2573586"/>
                <a:ext cx="254441" cy="7069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627" y="2573586"/>
                <a:ext cx="254441" cy="706903"/>
              </a:xfrm>
              <a:prstGeom prst="rect">
                <a:avLst/>
              </a:prstGeom>
              <a:blipFill rotWithShape="1">
                <a:blip r:embed="rId7"/>
                <a:stretch>
                  <a:fillRect l="-2740" t="-978" r="-2327" b="-887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2154933" y="291113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23209" y="2911130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5470" y="2920409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94199" y="2927038"/>
            <a:ext cx="22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342626" y="1295515"/>
                <a:ext cx="254441" cy="55041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626" y="1295515"/>
                <a:ext cx="254441" cy="550418"/>
              </a:xfrm>
              <a:prstGeom prst="rect">
                <a:avLst/>
              </a:prstGeom>
              <a:blipFill rotWithShape="1">
                <a:blip r:embed="rId8"/>
                <a:stretch>
                  <a:fillRect l="-2740" t="-1175" r="-2328" b="-1040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lbow Connector 2"/>
          <p:cNvCxnSpPr>
            <a:stCxn id="35" idx="1"/>
            <a:endCxn id="48" idx="1"/>
          </p:cNvCxnSpPr>
          <p:nvPr/>
        </p:nvCxnSpPr>
        <p:spPr>
          <a:xfrm rot="10800000" flipH="1">
            <a:off x="1878422" y="1570725"/>
            <a:ext cx="1464204" cy="1309001"/>
          </a:xfrm>
          <a:prstGeom prst="bentConnector3">
            <a:avLst>
              <a:gd name="adj1" fmla="val -15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42" idx="3"/>
            <a:endCxn id="48" idx="3"/>
          </p:cNvCxnSpPr>
          <p:nvPr/>
        </p:nvCxnSpPr>
        <p:spPr>
          <a:xfrm flipH="1" flipV="1">
            <a:off x="3597067" y="1570724"/>
            <a:ext cx="1477777" cy="1302067"/>
          </a:xfrm>
          <a:prstGeom prst="bentConnector3">
            <a:avLst>
              <a:gd name="adj1" fmla="val -15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07050" y="1107727"/>
            <a:ext cx="4021873" cy="30628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85405" y="1107727"/>
            <a:ext cx="1457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Compression</a:t>
            </a:r>
            <a:r>
              <a:rPr lang="zh-CN" altLang="en-US" sz="1100" dirty="0"/>
              <a:t> </a:t>
            </a:r>
            <a:r>
              <a:rPr lang="en-US" altLang="zh-CN" sz="1100" dirty="0"/>
              <a:t>Network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703780" y="2519338"/>
                <a:ext cx="254441" cy="7069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80" y="2519338"/>
                <a:ext cx="254441" cy="706903"/>
              </a:xfrm>
              <a:prstGeom prst="rect">
                <a:avLst/>
              </a:prstGeom>
              <a:blipFill rotWithShape="1">
                <a:blip r:embed="rId9"/>
                <a:stretch>
                  <a:fillRect l="-2578" t="-940" r="-2489" b="-836"/>
                </a:stretch>
              </a:blip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/>
          <p:cNvCxnSpPr>
            <a:stCxn id="48" idx="0"/>
            <a:endCxn id="55" idx="0"/>
          </p:cNvCxnSpPr>
          <p:nvPr/>
        </p:nvCxnSpPr>
        <p:spPr>
          <a:xfrm rot="16200000" flipH="1">
            <a:off x="4038512" y="726849"/>
            <a:ext cx="1223823" cy="2361154"/>
          </a:xfrm>
          <a:prstGeom prst="bentConnector3">
            <a:avLst>
              <a:gd name="adj1" fmla="val -6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3" idx="2"/>
            <a:endCxn id="55" idx="2"/>
          </p:cNvCxnSpPr>
          <p:nvPr/>
        </p:nvCxnSpPr>
        <p:spPr>
          <a:xfrm rot="5400000" flipH="1" flipV="1">
            <a:off x="4623300" y="2072788"/>
            <a:ext cx="54248" cy="2361153"/>
          </a:xfrm>
          <a:prstGeom prst="bentConnector3">
            <a:avLst>
              <a:gd name="adj1" fmla="val -1380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6223247" y="2174508"/>
            <a:ext cx="529012" cy="1321223"/>
            <a:chOff x="2601206" y="675862"/>
            <a:chExt cx="730390" cy="1800000"/>
          </a:xfrm>
        </p:grpSpPr>
        <p:sp>
          <p:nvSpPr>
            <p:cNvPr id="81" name="Manual Operation 80"/>
            <p:cNvSpPr/>
            <p:nvPr/>
          </p:nvSpPr>
          <p:spPr>
            <a:xfrm rot="16200000">
              <a:off x="2071596" y="1215862"/>
              <a:ext cx="1800000" cy="720000"/>
            </a:xfrm>
            <a:prstGeom prst="flowChartManualOperati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2601206" y="1437361"/>
                  <a:ext cx="721075" cy="377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206" y="1437361"/>
                  <a:ext cx="721075" cy="377376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Rectangle 83"/>
          <p:cNvSpPr/>
          <p:nvPr/>
        </p:nvSpPr>
        <p:spPr>
          <a:xfrm>
            <a:off x="5652970" y="1999042"/>
            <a:ext cx="1401368" cy="1621387"/>
          </a:xfrm>
          <a:prstGeom prst="rect">
            <a:avLst/>
          </a:prstGeom>
          <a:noFill/>
          <a:ln>
            <a:solidFill>
              <a:srgbClr val="FFC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55" idx="3"/>
            <a:endCxn id="83" idx="1"/>
          </p:cNvCxnSpPr>
          <p:nvPr/>
        </p:nvCxnSpPr>
        <p:spPr>
          <a:xfrm flipV="1">
            <a:off x="5958221" y="2871958"/>
            <a:ext cx="265026" cy="8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03426" y="2749778"/>
                <a:ext cx="3146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26" y="2749778"/>
                <a:ext cx="314637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16" t="-82" r="14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780202" y="1982722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Estimation</a:t>
            </a:r>
            <a:r>
              <a:rPr lang="zh-CN" altLang="en-US" sz="1100" dirty="0"/>
              <a:t> </a:t>
            </a:r>
            <a:r>
              <a:rPr lang="en-US" altLang="zh-CN" sz="1100" dirty="0"/>
              <a:t>Network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4618</TotalTime>
  <Words>841</Words>
  <Application>Microsoft Macintosh PowerPoint</Application>
  <PresentationFormat>Custom</PresentationFormat>
  <Paragraphs>354</Paragraphs>
  <Slides>30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等线</vt:lpstr>
      <vt:lpstr>Arial</vt:lpstr>
      <vt:lpstr>Calibri</vt:lpstr>
      <vt:lpstr>Calibri Light</vt:lpstr>
      <vt:lpstr>Cambria Math</vt:lpstr>
      <vt:lpstr>Helvetica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算法AutoEncoder在2个窗口、64个窗口、512个窗口、4096个窗口 score 对比</vt:lpstr>
      <vt:lpstr>LSTM: 训练集为2个窗口、512个窗口、1024个窗口对应的score</vt:lpstr>
      <vt:lpstr>CNN: 训练集为2个窗口、512个窗口、1024个窗口对应的score</vt:lpstr>
      <vt:lpstr>各模型窗口数量与精度的关系</vt:lpstr>
      <vt:lpstr>AE</vt:lpstr>
      <vt:lpstr>CNN</vt:lpstr>
      <vt:lpstr>DAGMM</vt:lpstr>
      <vt:lpstr>DAGMM TF2</vt:lpstr>
      <vt:lpstr>HBOS</vt:lpstr>
      <vt:lpstr>IForest</vt:lpstr>
      <vt:lpstr>LOF</vt:lpstr>
      <vt:lpstr>LSTMAD</vt:lpstr>
      <vt:lpstr>OVSVM</vt:lpstr>
      <vt:lpstr>VAE</vt:lpstr>
      <vt:lpstr>HBOS 训练时间异常的问题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青青 梁</dc:creator>
  <cp:lastModifiedBy>孙武</cp:lastModifiedBy>
  <cp:revision>183</cp:revision>
  <cp:lastPrinted>2023-10-28T14:26:25Z</cp:lastPrinted>
  <dcterms:created xsi:type="dcterms:W3CDTF">2023-10-28T14:26:25Z</dcterms:created>
  <dcterms:modified xsi:type="dcterms:W3CDTF">2023-11-11T09:45:56Z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6A478CE97C0911DA42193D65D89ECE11_42</vt:lpwstr>
  </property>
  <property fmtid="{D5CDD505-2E9C-101B-9397-08002B2CF9AE}" pid="3" name="KSOProductBuildVer">
    <vt:lpwstr>2052-6.2.2.8394</vt:lpwstr>
  </property>
</Properties>
</file>